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2" r:id="rId2"/>
    <p:sldId id="307" r:id="rId3"/>
    <p:sldId id="405" r:id="rId4"/>
    <p:sldId id="403" r:id="rId5"/>
    <p:sldId id="294" r:id="rId6"/>
    <p:sldId id="398" r:id="rId7"/>
    <p:sldId id="379" r:id="rId8"/>
    <p:sldId id="394" r:id="rId9"/>
    <p:sldId id="399" r:id="rId10"/>
    <p:sldId id="395" r:id="rId11"/>
    <p:sldId id="400" r:id="rId12"/>
    <p:sldId id="404" r:id="rId13"/>
    <p:sldId id="406" r:id="rId14"/>
    <p:sldId id="305" r:id="rId15"/>
    <p:sldId id="342" r:id="rId16"/>
    <p:sldId id="343" r:id="rId17"/>
    <p:sldId id="408" r:id="rId18"/>
    <p:sldId id="365" r:id="rId19"/>
    <p:sldId id="366" r:id="rId20"/>
    <p:sldId id="377" r:id="rId21"/>
    <p:sldId id="367" r:id="rId22"/>
    <p:sldId id="368" r:id="rId23"/>
    <p:sldId id="370" r:id="rId24"/>
    <p:sldId id="371" r:id="rId25"/>
    <p:sldId id="372" r:id="rId26"/>
    <p:sldId id="369" r:id="rId27"/>
    <p:sldId id="373" r:id="rId28"/>
    <p:sldId id="374" r:id="rId29"/>
    <p:sldId id="375" r:id="rId30"/>
    <p:sldId id="376" r:id="rId31"/>
    <p:sldId id="409" r:id="rId32"/>
    <p:sldId id="380" r:id="rId33"/>
    <p:sldId id="382" r:id="rId34"/>
    <p:sldId id="381" r:id="rId35"/>
    <p:sldId id="384" r:id="rId36"/>
    <p:sldId id="385" r:id="rId37"/>
    <p:sldId id="386" r:id="rId38"/>
    <p:sldId id="387" r:id="rId39"/>
    <p:sldId id="388" r:id="rId40"/>
    <p:sldId id="410" r:id="rId41"/>
    <p:sldId id="364" r:id="rId42"/>
    <p:sldId id="411" r:id="rId43"/>
    <p:sldId id="361" r:id="rId44"/>
    <p:sldId id="407" r:id="rId45"/>
    <p:sldId id="362" r:id="rId46"/>
    <p:sldId id="363" r:id="rId47"/>
    <p:sldId id="347" r:id="rId48"/>
    <p:sldId id="352" r:id="rId49"/>
    <p:sldId id="355" r:id="rId50"/>
  </p:sldIdLst>
  <p:sldSz cx="9144000" cy="6858000" type="screen4x3"/>
  <p:notesSz cx="6797675" cy="9926638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0131" autoAdjust="0"/>
  </p:normalViewPr>
  <p:slideViewPr>
    <p:cSldViewPr>
      <p:cViewPr varScale="1">
        <p:scale>
          <a:sx n="116" d="100"/>
          <a:sy n="116" d="100"/>
        </p:scale>
        <p:origin x="14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653D0232-0471-4791-8B92-831505924B54}">
      <dgm:prSet phldrT="[Texte]"/>
      <dgm:spPr/>
      <dgm:t>
        <a:bodyPr/>
        <a:lstStyle/>
        <a:p>
          <a:r>
            <a:rPr lang="en-US" noProof="0" dirty="0"/>
            <a:t>Budget	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75F4B200-1DB0-428E-A467-A2B2887F34E6}">
      <dgm:prSet phldrT="[Texte]"/>
      <dgm:spPr/>
      <dgm:t>
        <a:bodyPr/>
        <a:lstStyle/>
        <a:p>
          <a:r>
            <a:rPr lang="en-US" noProof="0" dirty="0"/>
            <a:t>Cost Model</a:t>
          </a:r>
        </a:p>
      </dgm:t>
    </dgm:pt>
    <dgm:pt modelId="{1E91E2C9-C075-4F70-A423-1369EB44A0C9}" type="parTrans" cxnId="{ABF4E829-100E-4CE1-A7DE-45E5ADA1FC79}">
      <dgm:prSet/>
      <dgm:spPr/>
      <dgm:t>
        <a:bodyPr/>
        <a:lstStyle/>
        <a:p>
          <a:endParaRPr lang="en-US" noProof="0" dirty="0"/>
        </a:p>
      </dgm:t>
    </dgm:pt>
    <dgm:pt modelId="{AF3CC33D-3889-447E-9D3A-205C64437B52}" type="sibTrans" cxnId="{ABF4E829-100E-4CE1-A7DE-45E5ADA1FC79}">
      <dgm:prSet/>
      <dgm:spPr/>
      <dgm:t>
        <a:bodyPr/>
        <a:lstStyle/>
        <a:p>
          <a:endParaRPr lang="en-US" noProof="0" dirty="0"/>
        </a:p>
      </dgm:t>
    </dgm:pt>
    <dgm:pt modelId="{E7A14C52-676E-462F-9B93-C657B82AB4B6}">
      <dgm:prSet/>
      <dgm:spPr/>
      <dgm:t>
        <a:bodyPr/>
        <a:lstStyle/>
        <a:p>
          <a:r>
            <a:rPr lang="en-US" noProof="0" dirty="0"/>
            <a:t>Services</a:t>
          </a:r>
        </a:p>
      </dgm:t>
    </dgm:pt>
    <dgm:pt modelId="{CF7C6835-0F3E-4826-A052-F5F0FC443D94}" type="parTrans" cxnId="{0AA95679-CD97-4408-BEDD-BD8945F47139}">
      <dgm:prSet/>
      <dgm:spPr/>
      <dgm:t>
        <a:bodyPr/>
        <a:lstStyle/>
        <a:p>
          <a:endParaRPr lang="en-US" noProof="0" dirty="0"/>
        </a:p>
      </dgm:t>
    </dgm:pt>
    <dgm:pt modelId="{0815D0C0-AF32-46C3-9376-E7B5CD39AA72}" type="sibTrans" cxnId="{0AA95679-CD97-4408-BEDD-BD8945F47139}">
      <dgm:prSet/>
      <dgm:spPr/>
      <dgm:t>
        <a:bodyPr/>
        <a:lstStyle/>
        <a:p>
          <a:endParaRPr lang="en-US" noProof="0" dirty="0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2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33D56091-4483-4785-B67A-2D8DF16FA0F5}" type="pres">
      <dgm:prSet presAssocID="{75F4B200-1DB0-428E-A467-A2B2887F34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D3F7E02-DD85-432A-984F-9A8C852DECF5}" type="pres">
      <dgm:prSet presAssocID="{AF3CC33D-3889-447E-9D3A-205C64437B5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78976F8-3506-4BA9-9AA2-370A6AFE5B68}" type="pres">
      <dgm:prSet presAssocID="{AF3CC33D-3889-447E-9D3A-205C64437B5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67F4B8A2-F0B0-4B5F-9264-D21338EEF6CB}" type="pres">
      <dgm:prSet presAssocID="{E7A14C52-676E-462F-9B93-C657B82AB4B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D6B8739-F0BD-4946-AA7F-57E2E836F122}" type="presOf" srcId="{523B2B86-DFA4-435C-AB55-4C680792D6D0}" destId="{3370F613-4F75-4558-AFC8-6665CA27A709}" srcOrd="0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7D174BF5-C4D1-439F-BD4E-BE185257C648}" type="presOf" srcId="{E7A14C52-676E-462F-9B93-C657B82AB4B6}" destId="{67F4B8A2-F0B0-4B5F-9264-D21338EEF6CB}" srcOrd="0" destOrd="0" presId="urn:microsoft.com/office/officeart/2005/8/layout/process1"/>
    <dgm:cxn modelId="{0A70C268-4310-4184-8420-0B9BAC87125F}" type="presOf" srcId="{C3A88955-B633-461B-96A1-A52D9D645F31}" destId="{786EB8D7-4602-4BF4-B054-0E628855B7AE}" srcOrd="0" destOrd="0" presId="urn:microsoft.com/office/officeart/2005/8/layout/process1"/>
    <dgm:cxn modelId="{785F3CD3-C9D9-4C18-887B-8E6115A3E85D}" type="presOf" srcId="{C3A88955-B633-461B-96A1-A52D9D645F31}" destId="{EFBD0941-0A9F-4C97-A0F3-99C8261516A0}" srcOrd="1" destOrd="0" presId="urn:microsoft.com/office/officeart/2005/8/layout/process1"/>
    <dgm:cxn modelId="{AF499BA6-1229-4B7B-91EA-EACB2634336A}" type="presOf" srcId="{653D0232-0471-4791-8B92-831505924B54}" destId="{924CD38B-A3E6-4A0D-A096-A3AC48D99ED8}" srcOrd="0" destOrd="0" presId="urn:microsoft.com/office/officeart/2005/8/layout/process1"/>
    <dgm:cxn modelId="{C3542211-5BDF-49E0-97A0-0B796D14AC3F}" type="presOf" srcId="{AF3CC33D-3889-447E-9D3A-205C64437B52}" destId="{5D3F7E02-DD85-432A-984F-9A8C852DECF5}" srcOrd="0" destOrd="0" presId="urn:microsoft.com/office/officeart/2005/8/layout/process1"/>
    <dgm:cxn modelId="{ABF4E829-100E-4CE1-A7DE-45E5ADA1FC79}" srcId="{523B2B86-DFA4-435C-AB55-4C680792D6D0}" destId="{75F4B200-1DB0-428E-A467-A2B2887F34E6}" srcOrd="1" destOrd="0" parTransId="{1E91E2C9-C075-4F70-A423-1369EB44A0C9}" sibTransId="{AF3CC33D-3889-447E-9D3A-205C64437B52}"/>
    <dgm:cxn modelId="{8990AA45-1A49-4AAA-A2ED-8E3BF523E2F6}" type="presOf" srcId="{AF3CC33D-3889-447E-9D3A-205C64437B52}" destId="{778976F8-3506-4BA9-9AA2-370A6AFE5B68}" srcOrd="1" destOrd="0" presId="urn:microsoft.com/office/officeart/2005/8/layout/process1"/>
    <dgm:cxn modelId="{76EFC6DB-0970-4767-A88C-70FB5F46E7E8}" type="presOf" srcId="{75F4B200-1DB0-428E-A467-A2B2887F34E6}" destId="{33D56091-4483-4785-B67A-2D8DF16FA0F5}" srcOrd="0" destOrd="0" presId="urn:microsoft.com/office/officeart/2005/8/layout/process1"/>
    <dgm:cxn modelId="{0AA95679-CD97-4408-BEDD-BD8945F47139}" srcId="{523B2B86-DFA4-435C-AB55-4C680792D6D0}" destId="{E7A14C52-676E-462F-9B93-C657B82AB4B6}" srcOrd="2" destOrd="0" parTransId="{CF7C6835-0F3E-4826-A052-F5F0FC443D94}" sibTransId="{0815D0C0-AF32-46C3-9376-E7B5CD39AA72}"/>
    <dgm:cxn modelId="{195A793C-91B2-4B0A-AB7E-8298B15721F5}" type="presParOf" srcId="{3370F613-4F75-4558-AFC8-6665CA27A709}" destId="{924CD38B-A3E6-4A0D-A096-A3AC48D99ED8}" srcOrd="0" destOrd="0" presId="urn:microsoft.com/office/officeart/2005/8/layout/process1"/>
    <dgm:cxn modelId="{8AE0F00D-E88E-445F-A18E-5F3C8F42C844}" type="presParOf" srcId="{3370F613-4F75-4558-AFC8-6665CA27A709}" destId="{786EB8D7-4602-4BF4-B054-0E628855B7AE}" srcOrd="1" destOrd="0" presId="urn:microsoft.com/office/officeart/2005/8/layout/process1"/>
    <dgm:cxn modelId="{714EE940-17D0-4FD0-B956-3DF98CD19036}" type="presParOf" srcId="{786EB8D7-4602-4BF4-B054-0E628855B7AE}" destId="{EFBD0941-0A9F-4C97-A0F3-99C8261516A0}" srcOrd="0" destOrd="0" presId="urn:microsoft.com/office/officeart/2005/8/layout/process1"/>
    <dgm:cxn modelId="{6E02FBF5-CC8C-417F-A197-81F63B680835}" type="presParOf" srcId="{3370F613-4F75-4558-AFC8-6665CA27A709}" destId="{33D56091-4483-4785-B67A-2D8DF16FA0F5}" srcOrd="2" destOrd="0" presId="urn:microsoft.com/office/officeart/2005/8/layout/process1"/>
    <dgm:cxn modelId="{4ACD774F-2F21-4C27-9855-8EB1834D0782}" type="presParOf" srcId="{3370F613-4F75-4558-AFC8-6665CA27A709}" destId="{5D3F7E02-DD85-432A-984F-9A8C852DECF5}" srcOrd="3" destOrd="0" presId="urn:microsoft.com/office/officeart/2005/8/layout/process1"/>
    <dgm:cxn modelId="{DE4733EA-B397-43AA-9F3F-52B7764598B9}" type="presParOf" srcId="{5D3F7E02-DD85-432A-984F-9A8C852DECF5}" destId="{778976F8-3506-4BA9-9AA2-370A6AFE5B68}" srcOrd="0" destOrd="0" presId="urn:microsoft.com/office/officeart/2005/8/layout/process1"/>
    <dgm:cxn modelId="{3BF10C6C-B353-4D29-9F40-D5037403D572}" type="presParOf" srcId="{3370F613-4F75-4558-AFC8-6665CA27A709}" destId="{67F4B8A2-F0B0-4B5F-9264-D21338EEF6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9767CD4-6E82-4EF3-8C5A-569E04FD8AB3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fr-BE"/>
        </a:p>
      </dgm:t>
    </dgm:pt>
    <dgm:pt modelId="{87DAB085-D691-4F2E-AABB-DFDFFD94BD26}">
      <dgm:prSet phldrT="[Texte]" custT="1"/>
      <dgm:spPr/>
      <dgm:t>
        <a:bodyPr/>
        <a:lstStyle/>
        <a:p>
          <a:endParaRPr lang="en-US" sz="1800" noProof="0" dirty="0"/>
        </a:p>
      </dgm:t>
    </dgm:pt>
    <dgm:pt modelId="{9F298E36-5533-4C10-8FF9-43D8F54AD045}" type="parTrans" cxnId="{7041FE68-1B55-48E9-BA0B-E5FB1AA2BEB9}">
      <dgm:prSet/>
      <dgm:spPr/>
      <dgm:t>
        <a:bodyPr/>
        <a:lstStyle/>
        <a:p>
          <a:endParaRPr lang="en-US" noProof="0" dirty="0"/>
        </a:p>
      </dgm:t>
    </dgm:pt>
    <dgm:pt modelId="{8E655D5B-9B36-4C56-9CBF-EC8B0549D42D}" type="sibTrans" cxnId="{7041FE68-1B55-48E9-BA0B-E5FB1AA2BEB9}">
      <dgm:prSet/>
      <dgm:spPr/>
      <dgm:t>
        <a:bodyPr/>
        <a:lstStyle/>
        <a:p>
          <a:endParaRPr lang="en-US" noProof="0" dirty="0"/>
        </a:p>
      </dgm:t>
    </dgm:pt>
    <dgm:pt modelId="{9A77A30F-55FE-4A2E-89C3-3A621C6AE38E}">
      <dgm:prSet phldrT="[Texte]" custT="1"/>
      <dgm:spPr/>
      <dgm:t>
        <a:bodyPr/>
        <a:lstStyle/>
        <a:p>
          <a:r>
            <a:rPr lang="en-US" sz="1400" noProof="0" dirty="0"/>
            <a:t>Demand </a:t>
          </a:r>
          <a:r>
            <a:rPr lang="en-US" sz="1400" noProof="0" dirty="0" err="1"/>
            <a:t>Mngt</a:t>
          </a:r>
          <a:endParaRPr lang="en-US" sz="1400" noProof="0" dirty="0"/>
        </a:p>
      </dgm:t>
    </dgm:pt>
    <dgm:pt modelId="{28D61D33-12BA-41D8-8A39-75E94587FDF6}" type="parTrans" cxnId="{EF2CB268-8995-4D1E-8A84-B968AB7DA21A}">
      <dgm:prSet/>
      <dgm:spPr/>
      <dgm:t>
        <a:bodyPr/>
        <a:lstStyle/>
        <a:p>
          <a:endParaRPr lang="en-US" noProof="0" dirty="0"/>
        </a:p>
      </dgm:t>
    </dgm:pt>
    <dgm:pt modelId="{176C8991-0E78-4233-BF5E-D969117A8F2F}" type="sibTrans" cxnId="{EF2CB268-8995-4D1E-8A84-B968AB7DA21A}">
      <dgm:prSet/>
      <dgm:spPr/>
      <dgm:t>
        <a:bodyPr/>
        <a:lstStyle/>
        <a:p>
          <a:endParaRPr lang="en-US" noProof="0" dirty="0"/>
        </a:p>
      </dgm:t>
    </dgm:pt>
    <dgm:pt modelId="{ECE46C0C-EFA5-45DF-AB09-3363732720A5}">
      <dgm:prSet phldrT="[Texte]" custT="1"/>
      <dgm:spPr/>
      <dgm:t>
        <a:bodyPr/>
        <a:lstStyle/>
        <a:p>
          <a:r>
            <a:rPr lang="en-US" sz="1400" noProof="0" dirty="0"/>
            <a:t>Service </a:t>
          </a:r>
          <a:r>
            <a:rPr lang="en-US" sz="1400" noProof="0" dirty="0" err="1"/>
            <a:t>CatalogueMngt</a:t>
          </a:r>
          <a:endParaRPr lang="en-US" sz="1400" noProof="0" dirty="0"/>
        </a:p>
      </dgm:t>
    </dgm:pt>
    <dgm:pt modelId="{A0C53D88-BC86-4A28-9620-CE65460828A0}" type="parTrans" cxnId="{FBF18CCF-BEFB-437B-BA56-1355E746B023}">
      <dgm:prSet/>
      <dgm:spPr/>
      <dgm:t>
        <a:bodyPr/>
        <a:lstStyle/>
        <a:p>
          <a:endParaRPr lang="en-US" noProof="0" dirty="0"/>
        </a:p>
      </dgm:t>
    </dgm:pt>
    <dgm:pt modelId="{399FB123-1400-4463-B688-C15CF64C9BF6}" type="sibTrans" cxnId="{FBF18CCF-BEFB-437B-BA56-1355E746B023}">
      <dgm:prSet/>
      <dgm:spPr/>
      <dgm:t>
        <a:bodyPr/>
        <a:lstStyle/>
        <a:p>
          <a:endParaRPr lang="en-US" noProof="0" dirty="0"/>
        </a:p>
      </dgm:t>
    </dgm:pt>
    <dgm:pt modelId="{D0C808A2-F149-40F6-BD27-88F9C4C9D6AD}">
      <dgm:prSet phldrT="[Texte]" custT="1"/>
      <dgm:spPr/>
      <dgm:t>
        <a:bodyPr/>
        <a:lstStyle/>
        <a:p>
          <a:r>
            <a:rPr lang="en-US" sz="1400" noProof="0" dirty="0"/>
            <a:t>Business Relationship </a:t>
          </a:r>
          <a:r>
            <a:rPr lang="en-US" sz="1400" noProof="0" dirty="0" err="1"/>
            <a:t>Mngt</a:t>
          </a:r>
          <a:endParaRPr lang="en-US" sz="1400" noProof="0" dirty="0"/>
        </a:p>
      </dgm:t>
    </dgm:pt>
    <dgm:pt modelId="{38B19B99-79B5-4912-BB2C-132483036C1C}" type="parTrans" cxnId="{1E76B05F-A9B6-47AD-8DD7-398AE8B31E08}">
      <dgm:prSet/>
      <dgm:spPr/>
      <dgm:t>
        <a:bodyPr/>
        <a:lstStyle/>
        <a:p>
          <a:endParaRPr lang="en-US" noProof="0" dirty="0"/>
        </a:p>
      </dgm:t>
    </dgm:pt>
    <dgm:pt modelId="{E566A5FA-7D08-40F6-907A-E328E02EF1FE}" type="sibTrans" cxnId="{1E76B05F-A9B6-47AD-8DD7-398AE8B31E08}">
      <dgm:prSet/>
      <dgm:spPr/>
      <dgm:t>
        <a:bodyPr/>
        <a:lstStyle/>
        <a:p>
          <a:endParaRPr lang="en-US" noProof="0" dirty="0"/>
        </a:p>
      </dgm:t>
    </dgm:pt>
    <dgm:pt modelId="{4498A7EE-C8A6-4B11-AE41-13AD43569ED3}">
      <dgm:prSet phldrT="[Texte]" custT="1"/>
      <dgm:spPr/>
      <dgm:t>
        <a:bodyPr/>
        <a:lstStyle/>
        <a:p>
          <a:r>
            <a:rPr lang="en-US" sz="1400" noProof="0" dirty="0"/>
            <a:t>Capacity </a:t>
          </a:r>
          <a:r>
            <a:rPr lang="en-US" sz="1400" noProof="0" dirty="0" err="1"/>
            <a:t>Mngt</a:t>
          </a:r>
          <a:endParaRPr lang="en-US" sz="1400" noProof="0" dirty="0"/>
        </a:p>
      </dgm:t>
    </dgm:pt>
    <dgm:pt modelId="{7153DA24-6848-4BDA-BF2A-3F492928B5B0}" type="parTrans" cxnId="{0989648B-5049-4151-9547-A8E67B0A67A6}">
      <dgm:prSet/>
      <dgm:spPr/>
      <dgm:t>
        <a:bodyPr/>
        <a:lstStyle/>
        <a:p>
          <a:endParaRPr lang="en-US" noProof="0" dirty="0"/>
        </a:p>
      </dgm:t>
    </dgm:pt>
    <dgm:pt modelId="{5ED83CA7-DB52-4E25-B01D-14EBDF3875FF}" type="sibTrans" cxnId="{0989648B-5049-4151-9547-A8E67B0A67A6}">
      <dgm:prSet/>
      <dgm:spPr/>
      <dgm:t>
        <a:bodyPr/>
        <a:lstStyle/>
        <a:p>
          <a:endParaRPr lang="en-US" noProof="0" dirty="0"/>
        </a:p>
      </dgm:t>
    </dgm:pt>
    <dgm:pt modelId="{3AB39863-A2CB-446D-9845-DAFEC3B4E187}" type="pres">
      <dgm:prSet presAssocID="{99767CD4-6E82-4EF3-8C5A-569E04FD8AB3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60D102B2-F3A6-472B-B2D3-46CF74A4B628}" type="pres">
      <dgm:prSet presAssocID="{87DAB085-D691-4F2E-AABB-DFDFFD94BD2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GB"/>
        </a:p>
      </dgm:t>
    </dgm:pt>
    <dgm:pt modelId="{E685E5AD-3A90-45B7-87EF-8C79C713715F}" type="pres">
      <dgm:prSet presAssocID="{87DAB085-D691-4F2E-AABB-DFDFFD94BD26}" presName="Accent1" presStyleLbl="node1" presStyleIdx="0" presStyleCnt="17"/>
      <dgm:spPr/>
    </dgm:pt>
    <dgm:pt modelId="{0EB150C4-4F3B-477C-80E3-CA7A23D8E90A}" type="pres">
      <dgm:prSet presAssocID="{87DAB085-D691-4F2E-AABB-DFDFFD94BD26}" presName="Accent2" presStyleLbl="node1" presStyleIdx="1" presStyleCnt="17" custLinFactX="-146432" custLinFactNeighborX="-200000" custLinFactNeighborY="-40752"/>
      <dgm:spPr/>
    </dgm:pt>
    <dgm:pt modelId="{020E0944-3013-4EDC-A074-5A41C06EF5B6}" type="pres">
      <dgm:prSet presAssocID="{87DAB085-D691-4F2E-AABB-DFDFFD94BD26}" presName="Accent3" presStyleLbl="node1" presStyleIdx="2" presStyleCnt="17"/>
      <dgm:spPr/>
    </dgm:pt>
    <dgm:pt modelId="{E8D6F11F-F0C3-46EE-85DE-82875C3DF928}" type="pres">
      <dgm:prSet presAssocID="{87DAB085-D691-4F2E-AABB-DFDFFD94BD26}" presName="Accent4" presStyleLbl="node1" presStyleIdx="3" presStyleCnt="17" custLinFactX="100000" custLinFactY="-100000" custLinFactNeighborX="100770" custLinFactNeighborY="-184550"/>
      <dgm:spPr/>
    </dgm:pt>
    <dgm:pt modelId="{84E4B0B9-6D88-4CDF-9EC3-4839DBBE7071}" type="pres">
      <dgm:prSet presAssocID="{87DAB085-D691-4F2E-AABB-DFDFFD94BD26}" presName="Accent5" presStyleLbl="node1" presStyleIdx="4" presStyleCnt="17"/>
      <dgm:spPr/>
    </dgm:pt>
    <dgm:pt modelId="{CFCA7842-75B0-4651-B131-AFBBC604EDD5}" type="pres">
      <dgm:prSet presAssocID="{87DAB085-D691-4F2E-AABB-DFDFFD94BD26}" presName="Accent6" presStyleLbl="node1" presStyleIdx="5" presStyleCnt="17"/>
      <dgm:spPr/>
    </dgm:pt>
    <dgm:pt modelId="{108C91EA-D389-45F8-8458-477FD5D99987}" type="pres">
      <dgm:prSet presAssocID="{9A77A30F-55FE-4A2E-89C3-3A621C6AE38E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21842DBB-9E89-45E7-9021-91D53EAB99CD}" type="pres">
      <dgm:prSet presAssocID="{9A77A30F-55FE-4A2E-89C3-3A621C6AE38E}" presName="Accent7" presStyleCnt="0"/>
      <dgm:spPr/>
    </dgm:pt>
    <dgm:pt modelId="{7B57B00F-2C06-4862-AA92-234F201014DF}" type="pres">
      <dgm:prSet presAssocID="{9A77A30F-55FE-4A2E-89C3-3A621C6AE38E}" presName="AccentHold1" presStyleLbl="node1" presStyleIdx="7" presStyleCnt="17"/>
      <dgm:spPr/>
    </dgm:pt>
    <dgm:pt modelId="{EDACD187-4194-4EA6-9DFA-5EACAE85CDB9}" type="pres">
      <dgm:prSet presAssocID="{9A77A30F-55FE-4A2E-89C3-3A621C6AE38E}" presName="Accent8" presStyleCnt="0"/>
      <dgm:spPr/>
    </dgm:pt>
    <dgm:pt modelId="{87C47B84-EA3B-4AB9-A10D-C509B7E62388}" type="pres">
      <dgm:prSet presAssocID="{9A77A30F-55FE-4A2E-89C3-3A621C6AE38E}" presName="AccentHold2" presStyleLbl="node1" presStyleIdx="8" presStyleCnt="17"/>
      <dgm:spPr/>
    </dgm:pt>
    <dgm:pt modelId="{5EC6D420-793B-4CAD-8EFE-A25CFDF3262C}" type="pres">
      <dgm:prSet presAssocID="{ECE46C0C-EFA5-45DF-AB09-3363732720A5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E43E6643-357C-40A3-B597-2C4456E022B7}" type="pres">
      <dgm:prSet presAssocID="{ECE46C0C-EFA5-45DF-AB09-3363732720A5}" presName="Accent9" presStyleCnt="0"/>
      <dgm:spPr/>
    </dgm:pt>
    <dgm:pt modelId="{3EB23E7B-0C39-4F75-AB83-D7B11CA8A403}" type="pres">
      <dgm:prSet presAssocID="{ECE46C0C-EFA5-45DF-AB09-3363732720A5}" presName="AccentHold1" presStyleLbl="node1" presStyleIdx="10" presStyleCnt="17"/>
      <dgm:spPr/>
    </dgm:pt>
    <dgm:pt modelId="{67218B8F-1485-4A61-AA9E-A91B12EF54AF}" type="pres">
      <dgm:prSet presAssocID="{ECE46C0C-EFA5-45DF-AB09-3363732720A5}" presName="Accent10" presStyleCnt="0"/>
      <dgm:spPr/>
    </dgm:pt>
    <dgm:pt modelId="{980370DF-A50B-4ADC-ABFC-D999C9971DD8}" type="pres">
      <dgm:prSet presAssocID="{ECE46C0C-EFA5-45DF-AB09-3363732720A5}" presName="AccentHold2" presStyleLbl="node1" presStyleIdx="11" presStyleCnt="17"/>
      <dgm:spPr/>
    </dgm:pt>
    <dgm:pt modelId="{114F0A5D-0B15-4993-90C8-719295F5D672}" type="pres">
      <dgm:prSet presAssocID="{ECE46C0C-EFA5-45DF-AB09-3363732720A5}" presName="Accent11" presStyleCnt="0"/>
      <dgm:spPr/>
    </dgm:pt>
    <dgm:pt modelId="{70F0047B-E2DE-4E76-BA58-BE4EDF2F07A9}" type="pres">
      <dgm:prSet presAssocID="{ECE46C0C-EFA5-45DF-AB09-3363732720A5}" presName="AccentHold3" presStyleLbl="node1" presStyleIdx="12" presStyleCnt="17" custLinFactX="-146432" custLinFactNeighborX="-200000" custLinFactNeighborY="-40752"/>
      <dgm:spPr/>
    </dgm:pt>
    <dgm:pt modelId="{9387ACD8-3000-440F-A7F2-AE0D90578020}" type="pres">
      <dgm:prSet presAssocID="{D0C808A2-F149-40F6-BD27-88F9C4C9D6AD}" presName="Child3" presStyleLbl="node1" presStyleIdx="13" presStyleCnt="17" custScaleX="129612" custScaleY="135007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06F8C999-2CCB-4043-9C28-F261B9F330AF}" type="pres">
      <dgm:prSet presAssocID="{D0C808A2-F149-40F6-BD27-88F9C4C9D6AD}" presName="Accent12" presStyleCnt="0"/>
      <dgm:spPr/>
    </dgm:pt>
    <dgm:pt modelId="{1C1F418A-DD69-47DF-89F0-9BFF22D1CAD4}" type="pres">
      <dgm:prSet presAssocID="{D0C808A2-F149-40F6-BD27-88F9C4C9D6AD}" presName="AccentHold1" presStyleLbl="node1" presStyleIdx="14" presStyleCnt="17"/>
      <dgm:spPr/>
    </dgm:pt>
    <dgm:pt modelId="{18B60ECF-03EE-4101-9BE9-6D10530EBBD4}" type="pres">
      <dgm:prSet presAssocID="{4498A7EE-C8A6-4B11-AE41-13AD43569ED3}" presName="Child4" presStyleLbl="node1" presStyleIdx="15" presStyleCnt="17" custLinFactNeighborX="-68692" custLinFactNeighborY="-8076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2DD28035-A97D-4392-92FB-9676EEF4CD65}" type="pres">
      <dgm:prSet presAssocID="{4498A7EE-C8A6-4B11-AE41-13AD43569ED3}" presName="Accent13" presStyleCnt="0"/>
      <dgm:spPr/>
    </dgm:pt>
    <dgm:pt modelId="{CA8CB3FF-3C00-4F7D-81B1-6DF7714EBC14}" type="pres">
      <dgm:prSet presAssocID="{4498A7EE-C8A6-4B11-AE41-13AD43569ED3}" presName="AccentHold1" presStyleLbl="node1" presStyleIdx="16" presStyleCnt="17" custLinFactX="-146432" custLinFactNeighborX="-200000" custLinFactNeighborY="-40752"/>
      <dgm:spPr/>
    </dgm:pt>
  </dgm:ptLst>
  <dgm:cxnLst>
    <dgm:cxn modelId="{19D7EE89-56D3-4F68-A40A-FDC7548B1D3F}" type="presOf" srcId="{87DAB085-D691-4F2E-AABB-DFDFFD94BD26}" destId="{60D102B2-F3A6-472B-B2D3-46CF74A4B628}" srcOrd="0" destOrd="0" presId="urn:microsoft.com/office/officeart/2009/3/layout/CircleRelationship"/>
    <dgm:cxn modelId="{FBF18CCF-BEFB-437B-BA56-1355E746B023}" srcId="{87DAB085-D691-4F2E-AABB-DFDFFD94BD26}" destId="{ECE46C0C-EFA5-45DF-AB09-3363732720A5}" srcOrd="1" destOrd="0" parTransId="{A0C53D88-BC86-4A28-9620-CE65460828A0}" sibTransId="{399FB123-1400-4463-B688-C15CF64C9BF6}"/>
    <dgm:cxn modelId="{65004DCF-40D5-4C15-AFAD-699AFA5C404C}" type="presOf" srcId="{4498A7EE-C8A6-4B11-AE41-13AD43569ED3}" destId="{18B60ECF-03EE-4101-9BE9-6D10530EBBD4}" srcOrd="0" destOrd="0" presId="urn:microsoft.com/office/officeart/2009/3/layout/CircleRelationship"/>
    <dgm:cxn modelId="{0989648B-5049-4151-9547-A8E67B0A67A6}" srcId="{87DAB085-D691-4F2E-AABB-DFDFFD94BD26}" destId="{4498A7EE-C8A6-4B11-AE41-13AD43569ED3}" srcOrd="3" destOrd="0" parTransId="{7153DA24-6848-4BDA-BF2A-3F492928B5B0}" sibTransId="{5ED83CA7-DB52-4E25-B01D-14EBDF3875FF}"/>
    <dgm:cxn modelId="{ACD1F80B-876F-4FCB-946F-9EFA052668CA}" type="presOf" srcId="{D0C808A2-F149-40F6-BD27-88F9C4C9D6AD}" destId="{9387ACD8-3000-440F-A7F2-AE0D90578020}" srcOrd="0" destOrd="0" presId="urn:microsoft.com/office/officeart/2009/3/layout/CircleRelationship"/>
    <dgm:cxn modelId="{1E76B05F-A9B6-47AD-8DD7-398AE8B31E08}" srcId="{87DAB085-D691-4F2E-AABB-DFDFFD94BD26}" destId="{D0C808A2-F149-40F6-BD27-88F9C4C9D6AD}" srcOrd="2" destOrd="0" parTransId="{38B19B99-79B5-4912-BB2C-132483036C1C}" sibTransId="{E566A5FA-7D08-40F6-907A-E328E02EF1FE}"/>
    <dgm:cxn modelId="{73D9F255-90F8-4D0E-B7D9-5D937A660CCA}" type="presOf" srcId="{ECE46C0C-EFA5-45DF-AB09-3363732720A5}" destId="{5EC6D420-793B-4CAD-8EFE-A25CFDF3262C}" srcOrd="0" destOrd="0" presId="urn:microsoft.com/office/officeart/2009/3/layout/CircleRelationship"/>
    <dgm:cxn modelId="{7041FE68-1B55-48E9-BA0B-E5FB1AA2BEB9}" srcId="{99767CD4-6E82-4EF3-8C5A-569E04FD8AB3}" destId="{87DAB085-D691-4F2E-AABB-DFDFFD94BD26}" srcOrd="0" destOrd="0" parTransId="{9F298E36-5533-4C10-8FF9-43D8F54AD045}" sibTransId="{8E655D5B-9B36-4C56-9CBF-EC8B0549D42D}"/>
    <dgm:cxn modelId="{EF2CB268-8995-4D1E-8A84-B968AB7DA21A}" srcId="{87DAB085-D691-4F2E-AABB-DFDFFD94BD26}" destId="{9A77A30F-55FE-4A2E-89C3-3A621C6AE38E}" srcOrd="0" destOrd="0" parTransId="{28D61D33-12BA-41D8-8A39-75E94587FDF6}" sibTransId="{176C8991-0E78-4233-BF5E-D969117A8F2F}"/>
    <dgm:cxn modelId="{3632F104-8480-4D18-A379-B20FB4F05B65}" type="presOf" srcId="{9A77A30F-55FE-4A2E-89C3-3A621C6AE38E}" destId="{108C91EA-D389-45F8-8458-477FD5D99987}" srcOrd="0" destOrd="0" presId="urn:microsoft.com/office/officeart/2009/3/layout/CircleRelationship"/>
    <dgm:cxn modelId="{FE49DD63-53E4-4BB1-AA6D-07836A3C86B2}" type="presOf" srcId="{99767CD4-6E82-4EF3-8C5A-569E04FD8AB3}" destId="{3AB39863-A2CB-446D-9845-DAFEC3B4E187}" srcOrd="0" destOrd="0" presId="urn:microsoft.com/office/officeart/2009/3/layout/CircleRelationship"/>
    <dgm:cxn modelId="{E4D7578C-81EC-4B3E-BD6B-C5C9853E96C9}" type="presParOf" srcId="{3AB39863-A2CB-446D-9845-DAFEC3B4E187}" destId="{60D102B2-F3A6-472B-B2D3-46CF74A4B628}" srcOrd="0" destOrd="0" presId="urn:microsoft.com/office/officeart/2009/3/layout/CircleRelationship"/>
    <dgm:cxn modelId="{519E3026-39C1-4135-8178-9CA94D3B659A}" type="presParOf" srcId="{3AB39863-A2CB-446D-9845-DAFEC3B4E187}" destId="{E685E5AD-3A90-45B7-87EF-8C79C713715F}" srcOrd="1" destOrd="0" presId="urn:microsoft.com/office/officeart/2009/3/layout/CircleRelationship"/>
    <dgm:cxn modelId="{C1A513D4-668D-4EC5-B14D-521C04619744}" type="presParOf" srcId="{3AB39863-A2CB-446D-9845-DAFEC3B4E187}" destId="{0EB150C4-4F3B-477C-80E3-CA7A23D8E90A}" srcOrd="2" destOrd="0" presId="urn:microsoft.com/office/officeart/2009/3/layout/CircleRelationship"/>
    <dgm:cxn modelId="{17270841-CE85-4377-A57E-4BC542EA8943}" type="presParOf" srcId="{3AB39863-A2CB-446D-9845-DAFEC3B4E187}" destId="{020E0944-3013-4EDC-A074-5A41C06EF5B6}" srcOrd="3" destOrd="0" presId="urn:microsoft.com/office/officeart/2009/3/layout/CircleRelationship"/>
    <dgm:cxn modelId="{C8771B5E-10A7-4715-AD42-97DBE3D63ECE}" type="presParOf" srcId="{3AB39863-A2CB-446D-9845-DAFEC3B4E187}" destId="{E8D6F11F-F0C3-46EE-85DE-82875C3DF928}" srcOrd="4" destOrd="0" presId="urn:microsoft.com/office/officeart/2009/3/layout/CircleRelationship"/>
    <dgm:cxn modelId="{61D0C129-761B-4115-A5FB-183B02083361}" type="presParOf" srcId="{3AB39863-A2CB-446D-9845-DAFEC3B4E187}" destId="{84E4B0B9-6D88-4CDF-9EC3-4839DBBE7071}" srcOrd="5" destOrd="0" presId="urn:microsoft.com/office/officeart/2009/3/layout/CircleRelationship"/>
    <dgm:cxn modelId="{E00AB959-115B-4C1F-A465-F64B783244B4}" type="presParOf" srcId="{3AB39863-A2CB-446D-9845-DAFEC3B4E187}" destId="{CFCA7842-75B0-4651-B131-AFBBC604EDD5}" srcOrd="6" destOrd="0" presId="urn:microsoft.com/office/officeart/2009/3/layout/CircleRelationship"/>
    <dgm:cxn modelId="{1F0A1789-122A-4C9C-A4BB-45ED9E32FE8C}" type="presParOf" srcId="{3AB39863-A2CB-446D-9845-DAFEC3B4E187}" destId="{108C91EA-D389-45F8-8458-477FD5D99987}" srcOrd="7" destOrd="0" presId="urn:microsoft.com/office/officeart/2009/3/layout/CircleRelationship"/>
    <dgm:cxn modelId="{DCED6952-2530-44C3-97B4-82A12F9DA2A9}" type="presParOf" srcId="{3AB39863-A2CB-446D-9845-DAFEC3B4E187}" destId="{21842DBB-9E89-45E7-9021-91D53EAB99CD}" srcOrd="8" destOrd="0" presId="urn:microsoft.com/office/officeart/2009/3/layout/CircleRelationship"/>
    <dgm:cxn modelId="{02C033B7-5E06-4997-AB11-92C3552CF231}" type="presParOf" srcId="{21842DBB-9E89-45E7-9021-91D53EAB99CD}" destId="{7B57B00F-2C06-4862-AA92-234F201014DF}" srcOrd="0" destOrd="0" presId="urn:microsoft.com/office/officeart/2009/3/layout/CircleRelationship"/>
    <dgm:cxn modelId="{1D13E934-301E-4D55-82E3-5936A173CFB8}" type="presParOf" srcId="{3AB39863-A2CB-446D-9845-DAFEC3B4E187}" destId="{EDACD187-4194-4EA6-9DFA-5EACAE85CDB9}" srcOrd="9" destOrd="0" presId="urn:microsoft.com/office/officeart/2009/3/layout/CircleRelationship"/>
    <dgm:cxn modelId="{ACB7A4F3-2039-49F7-8A54-E53EB33F7E16}" type="presParOf" srcId="{EDACD187-4194-4EA6-9DFA-5EACAE85CDB9}" destId="{87C47B84-EA3B-4AB9-A10D-C509B7E62388}" srcOrd="0" destOrd="0" presId="urn:microsoft.com/office/officeart/2009/3/layout/CircleRelationship"/>
    <dgm:cxn modelId="{C71A1766-A49A-42F5-B784-9B52BB59AD77}" type="presParOf" srcId="{3AB39863-A2CB-446D-9845-DAFEC3B4E187}" destId="{5EC6D420-793B-4CAD-8EFE-A25CFDF3262C}" srcOrd="10" destOrd="0" presId="urn:microsoft.com/office/officeart/2009/3/layout/CircleRelationship"/>
    <dgm:cxn modelId="{580EF6CC-F688-4A5B-8D19-DBAACA0D7408}" type="presParOf" srcId="{3AB39863-A2CB-446D-9845-DAFEC3B4E187}" destId="{E43E6643-357C-40A3-B597-2C4456E022B7}" srcOrd="11" destOrd="0" presId="urn:microsoft.com/office/officeart/2009/3/layout/CircleRelationship"/>
    <dgm:cxn modelId="{60A97963-0F98-4ADE-B3B9-39FE31396A59}" type="presParOf" srcId="{E43E6643-357C-40A3-B597-2C4456E022B7}" destId="{3EB23E7B-0C39-4F75-AB83-D7B11CA8A403}" srcOrd="0" destOrd="0" presId="urn:microsoft.com/office/officeart/2009/3/layout/CircleRelationship"/>
    <dgm:cxn modelId="{14AD1B64-8569-4929-A084-E81DE9C07D35}" type="presParOf" srcId="{3AB39863-A2CB-446D-9845-DAFEC3B4E187}" destId="{67218B8F-1485-4A61-AA9E-A91B12EF54AF}" srcOrd="12" destOrd="0" presId="urn:microsoft.com/office/officeart/2009/3/layout/CircleRelationship"/>
    <dgm:cxn modelId="{458A391A-F470-4221-A56D-40618EEFA09A}" type="presParOf" srcId="{67218B8F-1485-4A61-AA9E-A91B12EF54AF}" destId="{980370DF-A50B-4ADC-ABFC-D999C9971DD8}" srcOrd="0" destOrd="0" presId="urn:microsoft.com/office/officeart/2009/3/layout/CircleRelationship"/>
    <dgm:cxn modelId="{9AE68C57-BE06-4490-881F-3C692E5EEB70}" type="presParOf" srcId="{3AB39863-A2CB-446D-9845-DAFEC3B4E187}" destId="{114F0A5D-0B15-4993-90C8-719295F5D672}" srcOrd="13" destOrd="0" presId="urn:microsoft.com/office/officeart/2009/3/layout/CircleRelationship"/>
    <dgm:cxn modelId="{354E4BC7-9DCF-4179-89C7-466BBC225FE9}" type="presParOf" srcId="{114F0A5D-0B15-4993-90C8-719295F5D672}" destId="{70F0047B-E2DE-4E76-BA58-BE4EDF2F07A9}" srcOrd="0" destOrd="0" presId="urn:microsoft.com/office/officeart/2009/3/layout/CircleRelationship"/>
    <dgm:cxn modelId="{9F11078C-6817-4F06-BB20-6080E4D9550C}" type="presParOf" srcId="{3AB39863-A2CB-446D-9845-DAFEC3B4E187}" destId="{9387ACD8-3000-440F-A7F2-AE0D90578020}" srcOrd="14" destOrd="0" presId="urn:microsoft.com/office/officeart/2009/3/layout/CircleRelationship"/>
    <dgm:cxn modelId="{2C6E79E5-BEE5-40F6-A390-490771849A2B}" type="presParOf" srcId="{3AB39863-A2CB-446D-9845-DAFEC3B4E187}" destId="{06F8C999-2CCB-4043-9C28-F261B9F330AF}" srcOrd="15" destOrd="0" presId="urn:microsoft.com/office/officeart/2009/3/layout/CircleRelationship"/>
    <dgm:cxn modelId="{8769AB29-9CA9-47B2-ACC6-CC091406181C}" type="presParOf" srcId="{06F8C999-2CCB-4043-9C28-F261B9F330AF}" destId="{1C1F418A-DD69-47DF-89F0-9BFF22D1CAD4}" srcOrd="0" destOrd="0" presId="urn:microsoft.com/office/officeart/2009/3/layout/CircleRelationship"/>
    <dgm:cxn modelId="{06705E5B-2E0C-4987-8A59-7AD76B56FCDB}" type="presParOf" srcId="{3AB39863-A2CB-446D-9845-DAFEC3B4E187}" destId="{18B60ECF-03EE-4101-9BE9-6D10530EBBD4}" srcOrd="16" destOrd="0" presId="urn:microsoft.com/office/officeart/2009/3/layout/CircleRelationship"/>
    <dgm:cxn modelId="{A3C3598E-CBF8-49BB-9DE2-9BBCFCC0613C}" type="presParOf" srcId="{3AB39863-A2CB-446D-9845-DAFEC3B4E187}" destId="{2DD28035-A97D-4392-92FB-9676EEF4CD65}" srcOrd="17" destOrd="0" presId="urn:microsoft.com/office/officeart/2009/3/layout/CircleRelationship"/>
    <dgm:cxn modelId="{FA604861-7475-4FDE-B2F3-4B2E3BDC524C}" type="presParOf" srcId="{2DD28035-A97D-4392-92FB-9676EEF4CD65}" destId="{CA8CB3FF-3C00-4F7D-81B1-6DF7714EBC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E9BC24-7320-45A2-8C18-B71E7203EB3A}" type="doc">
      <dgm:prSet loTypeId="urn:microsoft.com/office/officeart/2005/8/layout/cycle1" loCatId="cycle" qsTypeId="urn:microsoft.com/office/officeart/2005/8/quickstyle/simple4" qsCatId="simple" csTypeId="urn:microsoft.com/office/officeart/2005/8/colors/accent6_1" csCatId="accent6" phldr="1"/>
      <dgm:spPr/>
      <dgm:t>
        <a:bodyPr/>
        <a:lstStyle/>
        <a:p>
          <a:endParaRPr lang="fr-BE"/>
        </a:p>
      </dgm:t>
    </dgm:pt>
    <dgm:pt modelId="{9B8B852E-2C72-4045-9373-BA120CCB9A58}">
      <dgm:prSet phldrT="[Texte]" phldr="1"/>
      <dgm:spPr/>
      <dgm:t>
        <a:bodyPr/>
        <a:lstStyle/>
        <a:p>
          <a:endParaRPr lang="fr-BE"/>
        </a:p>
      </dgm:t>
    </dgm:pt>
    <dgm:pt modelId="{2293BBCA-A96E-4344-91F1-A55BF960C2E6}" type="parTrans" cxnId="{D00504EC-BC87-44B0-9279-41B681D4EA40}">
      <dgm:prSet/>
      <dgm:spPr/>
      <dgm:t>
        <a:bodyPr/>
        <a:lstStyle/>
        <a:p>
          <a:endParaRPr lang="fr-BE"/>
        </a:p>
      </dgm:t>
    </dgm:pt>
    <dgm:pt modelId="{93CC4847-470B-46A2-8839-0BEA8650D7A7}" type="sibTrans" cxnId="{D00504EC-BC87-44B0-9279-41B681D4EA40}">
      <dgm:prSet/>
      <dgm:spPr/>
      <dgm:t>
        <a:bodyPr/>
        <a:lstStyle/>
        <a:p>
          <a:endParaRPr lang="fr-BE"/>
        </a:p>
      </dgm:t>
    </dgm:pt>
    <dgm:pt modelId="{6F876A4A-7A07-42AE-9E07-D8C364774327}">
      <dgm:prSet phldrT="[Texte]" phldr="1"/>
      <dgm:spPr/>
      <dgm:t>
        <a:bodyPr/>
        <a:lstStyle/>
        <a:p>
          <a:endParaRPr lang="fr-BE"/>
        </a:p>
      </dgm:t>
    </dgm:pt>
    <dgm:pt modelId="{CCA816F8-105B-4AEE-AD06-2D7C4553A711}" type="parTrans" cxnId="{E81C73F5-484B-488C-9B76-081A1AD11AA7}">
      <dgm:prSet/>
      <dgm:spPr/>
      <dgm:t>
        <a:bodyPr/>
        <a:lstStyle/>
        <a:p>
          <a:endParaRPr lang="fr-BE"/>
        </a:p>
      </dgm:t>
    </dgm:pt>
    <dgm:pt modelId="{99155E12-6737-4830-ACA9-45B6132FE981}" type="sibTrans" cxnId="{E81C73F5-484B-488C-9B76-081A1AD11AA7}">
      <dgm:prSet/>
      <dgm:spPr/>
      <dgm:t>
        <a:bodyPr/>
        <a:lstStyle/>
        <a:p>
          <a:endParaRPr lang="fr-BE"/>
        </a:p>
      </dgm:t>
    </dgm:pt>
    <dgm:pt modelId="{674564DE-34ED-45AB-BE65-8F7C48DE0A83}">
      <dgm:prSet phldrT="[Texte]" phldr="1"/>
      <dgm:spPr/>
      <dgm:t>
        <a:bodyPr/>
        <a:lstStyle/>
        <a:p>
          <a:endParaRPr lang="fr-BE"/>
        </a:p>
      </dgm:t>
    </dgm:pt>
    <dgm:pt modelId="{A2C6AB34-69B1-41E0-9FCF-67FB8C7AE544}" type="parTrans" cxnId="{055D6925-6EB4-4FAF-9442-5F01309BFBF7}">
      <dgm:prSet/>
      <dgm:spPr/>
      <dgm:t>
        <a:bodyPr/>
        <a:lstStyle/>
        <a:p>
          <a:endParaRPr lang="fr-BE"/>
        </a:p>
      </dgm:t>
    </dgm:pt>
    <dgm:pt modelId="{8F276F1F-1E6D-4BED-80A1-BECC70E461C2}" type="sibTrans" cxnId="{055D6925-6EB4-4FAF-9442-5F01309BFBF7}">
      <dgm:prSet/>
      <dgm:spPr/>
      <dgm:t>
        <a:bodyPr/>
        <a:lstStyle/>
        <a:p>
          <a:endParaRPr lang="fr-BE"/>
        </a:p>
      </dgm:t>
    </dgm:pt>
    <dgm:pt modelId="{A49D9F19-4564-46B8-BE4D-20A6F78C84B6}">
      <dgm:prSet phldrT="[Texte]" phldr="1"/>
      <dgm:spPr/>
      <dgm:t>
        <a:bodyPr/>
        <a:lstStyle/>
        <a:p>
          <a:endParaRPr lang="fr-BE"/>
        </a:p>
      </dgm:t>
    </dgm:pt>
    <dgm:pt modelId="{53922112-596B-4816-A00A-87C4F39CB61C}" type="parTrans" cxnId="{A75697FC-81CA-4E6D-AB0A-C45FB0895691}">
      <dgm:prSet/>
      <dgm:spPr/>
      <dgm:t>
        <a:bodyPr/>
        <a:lstStyle/>
        <a:p>
          <a:endParaRPr lang="fr-BE"/>
        </a:p>
      </dgm:t>
    </dgm:pt>
    <dgm:pt modelId="{986F5659-4E2D-4944-A450-452A43C2E1E8}" type="sibTrans" cxnId="{A75697FC-81CA-4E6D-AB0A-C45FB0895691}">
      <dgm:prSet/>
      <dgm:spPr/>
      <dgm:t>
        <a:bodyPr/>
        <a:lstStyle/>
        <a:p>
          <a:endParaRPr lang="fr-BE"/>
        </a:p>
      </dgm:t>
    </dgm:pt>
    <dgm:pt modelId="{E1B7306D-1A47-4A86-AE43-49431DF570B5}">
      <dgm:prSet phldrT="[Texte]" phldr="1"/>
      <dgm:spPr/>
      <dgm:t>
        <a:bodyPr/>
        <a:lstStyle/>
        <a:p>
          <a:endParaRPr lang="fr-BE"/>
        </a:p>
      </dgm:t>
    </dgm:pt>
    <dgm:pt modelId="{DBFA79FE-3635-4C0F-AACE-911EE0F87048}" type="parTrans" cxnId="{F6CBEEE1-DD92-4BBF-BE91-D381B8231DB6}">
      <dgm:prSet/>
      <dgm:spPr/>
      <dgm:t>
        <a:bodyPr/>
        <a:lstStyle/>
        <a:p>
          <a:endParaRPr lang="fr-BE"/>
        </a:p>
      </dgm:t>
    </dgm:pt>
    <dgm:pt modelId="{F40917AF-3D2D-4018-8F32-D16B302351DA}" type="sibTrans" cxnId="{F6CBEEE1-DD92-4BBF-BE91-D381B8231DB6}">
      <dgm:prSet/>
      <dgm:spPr/>
      <dgm:t>
        <a:bodyPr/>
        <a:lstStyle/>
        <a:p>
          <a:endParaRPr lang="fr-BE"/>
        </a:p>
      </dgm:t>
    </dgm:pt>
    <dgm:pt modelId="{6A6E1D50-F445-4EBA-89A3-95A425EC416A}" type="pres">
      <dgm:prSet presAssocID="{8AE9BC24-7320-45A2-8C18-B71E7203EB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BE0A3E1-EBFF-462B-B703-1AAA63C5B6C9}" type="pres">
      <dgm:prSet presAssocID="{9B8B852E-2C72-4045-9373-BA120CCB9A58}" presName="dummy" presStyleCnt="0"/>
      <dgm:spPr/>
    </dgm:pt>
    <dgm:pt modelId="{1DC1652F-B2D6-49F7-81C9-A38BB154DE63}" type="pres">
      <dgm:prSet presAssocID="{9B8B852E-2C72-4045-9373-BA120CCB9A58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6DEC12-0571-43E0-B4E1-08E19A1F34BC}" type="pres">
      <dgm:prSet presAssocID="{93CC4847-470B-46A2-8839-0BEA8650D7A7}" presName="sibTrans" presStyleLbl="node1" presStyleIdx="0" presStyleCnt="5"/>
      <dgm:spPr/>
      <dgm:t>
        <a:bodyPr/>
        <a:lstStyle/>
        <a:p>
          <a:endParaRPr lang="en-GB"/>
        </a:p>
      </dgm:t>
    </dgm:pt>
    <dgm:pt modelId="{DFBCE737-D871-4F5B-AA57-80980E7B9F46}" type="pres">
      <dgm:prSet presAssocID="{6F876A4A-7A07-42AE-9E07-D8C364774327}" presName="dummy" presStyleCnt="0"/>
      <dgm:spPr/>
    </dgm:pt>
    <dgm:pt modelId="{EC23AE3E-27D0-4FD7-91E2-AE9C184A08F0}" type="pres">
      <dgm:prSet presAssocID="{6F876A4A-7A07-42AE-9E07-D8C364774327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34D087D-8781-46E1-8729-2F76E4072DF6}" type="pres">
      <dgm:prSet presAssocID="{99155E12-6737-4830-ACA9-45B6132FE981}" presName="sibTrans" presStyleLbl="node1" presStyleIdx="1" presStyleCnt="5"/>
      <dgm:spPr/>
      <dgm:t>
        <a:bodyPr/>
        <a:lstStyle/>
        <a:p>
          <a:endParaRPr lang="en-GB"/>
        </a:p>
      </dgm:t>
    </dgm:pt>
    <dgm:pt modelId="{C241CC2A-3DEE-4C69-97BE-494F82423E59}" type="pres">
      <dgm:prSet presAssocID="{674564DE-34ED-45AB-BE65-8F7C48DE0A83}" presName="dummy" presStyleCnt="0"/>
      <dgm:spPr/>
    </dgm:pt>
    <dgm:pt modelId="{4BC66BF5-9879-43C8-A68B-527F97176C28}" type="pres">
      <dgm:prSet presAssocID="{674564DE-34ED-45AB-BE65-8F7C48DE0A83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2EC0379-6DC2-499C-8E04-3E108B61BFFD}" type="pres">
      <dgm:prSet presAssocID="{8F276F1F-1E6D-4BED-80A1-BECC70E461C2}" presName="sibTrans" presStyleLbl="node1" presStyleIdx="2" presStyleCnt="5"/>
      <dgm:spPr/>
      <dgm:t>
        <a:bodyPr/>
        <a:lstStyle/>
        <a:p>
          <a:endParaRPr lang="en-GB"/>
        </a:p>
      </dgm:t>
    </dgm:pt>
    <dgm:pt modelId="{2CA5A484-74BF-4233-8628-F2364F7EDAC3}" type="pres">
      <dgm:prSet presAssocID="{A49D9F19-4564-46B8-BE4D-20A6F78C84B6}" presName="dummy" presStyleCnt="0"/>
      <dgm:spPr/>
    </dgm:pt>
    <dgm:pt modelId="{673A5DB1-5E4C-40D6-8F71-E798BFDA5917}" type="pres">
      <dgm:prSet presAssocID="{A49D9F19-4564-46B8-BE4D-20A6F78C84B6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5777772-A8FC-4E16-9A12-D36D5DB3DCF5}" type="pres">
      <dgm:prSet presAssocID="{986F5659-4E2D-4944-A450-452A43C2E1E8}" presName="sibTrans" presStyleLbl="node1" presStyleIdx="3" presStyleCnt="5"/>
      <dgm:spPr/>
      <dgm:t>
        <a:bodyPr/>
        <a:lstStyle/>
        <a:p>
          <a:endParaRPr lang="en-GB"/>
        </a:p>
      </dgm:t>
    </dgm:pt>
    <dgm:pt modelId="{A7986CF0-9BE9-42E7-852D-C8174DB25FFE}" type="pres">
      <dgm:prSet presAssocID="{E1B7306D-1A47-4A86-AE43-49431DF570B5}" presName="dummy" presStyleCnt="0"/>
      <dgm:spPr/>
    </dgm:pt>
    <dgm:pt modelId="{DF39A8B5-0ACB-4734-9062-B6E1129DAD45}" type="pres">
      <dgm:prSet presAssocID="{E1B7306D-1A47-4A86-AE43-49431DF570B5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5F0AFF9-ECA6-41C8-AEA0-5F08B0C415DD}" type="pres">
      <dgm:prSet presAssocID="{F40917AF-3D2D-4018-8F32-D16B302351DA}" presName="sibTrans" presStyleLbl="node1" presStyleIdx="4" presStyleCnt="5"/>
      <dgm:spPr/>
      <dgm:t>
        <a:bodyPr/>
        <a:lstStyle/>
        <a:p>
          <a:endParaRPr lang="en-GB"/>
        </a:p>
      </dgm:t>
    </dgm:pt>
  </dgm:ptLst>
  <dgm:cxnLst>
    <dgm:cxn modelId="{D00504EC-BC87-44B0-9279-41B681D4EA40}" srcId="{8AE9BC24-7320-45A2-8C18-B71E7203EB3A}" destId="{9B8B852E-2C72-4045-9373-BA120CCB9A58}" srcOrd="0" destOrd="0" parTransId="{2293BBCA-A96E-4344-91F1-A55BF960C2E6}" sibTransId="{93CC4847-470B-46A2-8839-0BEA8650D7A7}"/>
    <dgm:cxn modelId="{EDF6DC18-FA41-4619-AA86-13184D943558}" type="presOf" srcId="{9B8B852E-2C72-4045-9373-BA120CCB9A58}" destId="{1DC1652F-B2D6-49F7-81C9-A38BB154DE63}" srcOrd="0" destOrd="0" presId="urn:microsoft.com/office/officeart/2005/8/layout/cycle1"/>
    <dgm:cxn modelId="{88C18951-316D-4394-9481-ABBB0F9B0B46}" type="presOf" srcId="{986F5659-4E2D-4944-A450-452A43C2E1E8}" destId="{E5777772-A8FC-4E16-9A12-D36D5DB3DCF5}" srcOrd="0" destOrd="0" presId="urn:microsoft.com/office/officeart/2005/8/layout/cycle1"/>
    <dgm:cxn modelId="{E42F23FE-5EE1-468E-925A-062803E09883}" type="presOf" srcId="{674564DE-34ED-45AB-BE65-8F7C48DE0A83}" destId="{4BC66BF5-9879-43C8-A68B-527F97176C28}" srcOrd="0" destOrd="0" presId="urn:microsoft.com/office/officeart/2005/8/layout/cycle1"/>
    <dgm:cxn modelId="{F6CBEEE1-DD92-4BBF-BE91-D381B8231DB6}" srcId="{8AE9BC24-7320-45A2-8C18-B71E7203EB3A}" destId="{E1B7306D-1A47-4A86-AE43-49431DF570B5}" srcOrd="4" destOrd="0" parTransId="{DBFA79FE-3635-4C0F-AACE-911EE0F87048}" sibTransId="{F40917AF-3D2D-4018-8F32-D16B302351DA}"/>
    <dgm:cxn modelId="{7344FCDE-211F-4E99-9812-5A02DA6B4813}" type="presOf" srcId="{E1B7306D-1A47-4A86-AE43-49431DF570B5}" destId="{DF39A8B5-0ACB-4734-9062-B6E1129DAD45}" srcOrd="0" destOrd="0" presId="urn:microsoft.com/office/officeart/2005/8/layout/cycle1"/>
    <dgm:cxn modelId="{3B4F22F1-2C97-4A8E-9ED0-740EB9D591CA}" type="presOf" srcId="{93CC4847-470B-46A2-8839-0BEA8650D7A7}" destId="{E26DEC12-0571-43E0-B4E1-08E19A1F34BC}" srcOrd="0" destOrd="0" presId="urn:microsoft.com/office/officeart/2005/8/layout/cycle1"/>
    <dgm:cxn modelId="{1A23FE7A-EB1F-4A92-8858-129CA7884A58}" type="presOf" srcId="{99155E12-6737-4830-ACA9-45B6132FE981}" destId="{A34D087D-8781-46E1-8729-2F76E4072DF6}" srcOrd="0" destOrd="0" presId="urn:microsoft.com/office/officeart/2005/8/layout/cycle1"/>
    <dgm:cxn modelId="{1D0E92E5-BF67-4348-B178-337F9788DE8C}" type="presOf" srcId="{6F876A4A-7A07-42AE-9E07-D8C364774327}" destId="{EC23AE3E-27D0-4FD7-91E2-AE9C184A08F0}" srcOrd="0" destOrd="0" presId="urn:microsoft.com/office/officeart/2005/8/layout/cycle1"/>
    <dgm:cxn modelId="{CD7E15A6-3EE4-4CCE-8D76-DF47AFF3EB2D}" type="presOf" srcId="{A49D9F19-4564-46B8-BE4D-20A6F78C84B6}" destId="{673A5DB1-5E4C-40D6-8F71-E798BFDA5917}" srcOrd="0" destOrd="0" presId="urn:microsoft.com/office/officeart/2005/8/layout/cycle1"/>
    <dgm:cxn modelId="{055D6925-6EB4-4FAF-9442-5F01309BFBF7}" srcId="{8AE9BC24-7320-45A2-8C18-B71E7203EB3A}" destId="{674564DE-34ED-45AB-BE65-8F7C48DE0A83}" srcOrd="2" destOrd="0" parTransId="{A2C6AB34-69B1-41E0-9FCF-67FB8C7AE544}" sibTransId="{8F276F1F-1E6D-4BED-80A1-BECC70E461C2}"/>
    <dgm:cxn modelId="{A5EA8E0C-5B5B-424B-90B9-B8441A80C7EB}" type="presOf" srcId="{8AE9BC24-7320-45A2-8C18-B71E7203EB3A}" destId="{6A6E1D50-F445-4EBA-89A3-95A425EC416A}" srcOrd="0" destOrd="0" presId="urn:microsoft.com/office/officeart/2005/8/layout/cycle1"/>
    <dgm:cxn modelId="{A75697FC-81CA-4E6D-AB0A-C45FB0895691}" srcId="{8AE9BC24-7320-45A2-8C18-B71E7203EB3A}" destId="{A49D9F19-4564-46B8-BE4D-20A6F78C84B6}" srcOrd="3" destOrd="0" parTransId="{53922112-596B-4816-A00A-87C4F39CB61C}" sibTransId="{986F5659-4E2D-4944-A450-452A43C2E1E8}"/>
    <dgm:cxn modelId="{E81C73F5-484B-488C-9B76-081A1AD11AA7}" srcId="{8AE9BC24-7320-45A2-8C18-B71E7203EB3A}" destId="{6F876A4A-7A07-42AE-9E07-D8C364774327}" srcOrd="1" destOrd="0" parTransId="{CCA816F8-105B-4AEE-AD06-2D7C4553A711}" sibTransId="{99155E12-6737-4830-ACA9-45B6132FE981}"/>
    <dgm:cxn modelId="{ED53A652-FDA0-4A1C-8E2B-109E3A5527A6}" type="presOf" srcId="{F40917AF-3D2D-4018-8F32-D16B302351DA}" destId="{E5F0AFF9-ECA6-41C8-AEA0-5F08B0C415DD}" srcOrd="0" destOrd="0" presId="urn:microsoft.com/office/officeart/2005/8/layout/cycle1"/>
    <dgm:cxn modelId="{52DD32FC-F5B3-4445-982A-C90EEFE2B203}" type="presOf" srcId="{8F276F1F-1E6D-4BED-80A1-BECC70E461C2}" destId="{C2EC0379-6DC2-499C-8E04-3E108B61BFFD}" srcOrd="0" destOrd="0" presId="urn:microsoft.com/office/officeart/2005/8/layout/cycle1"/>
    <dgm:cxn modelId="{650E5F3E-093D-45D9-9676-9E53ED016727}" type="presParOf" srcId="{6A6E1D50-F445-4EBA-89A3-95A425EC416A}" destId="{EBE0A3E1-EBFF-462B-B703-1AAA63C5B6C9}" srcOrd="0" destOrd="0" presId="urn:microsoft.com/office/officeart/2005/8/layout/cycle1"/>
    <dgm:cxn modelId="{1F6CBC17-69F8-41B6-A5B4-BE86F0C7653B}" type="presParOf" srcId="{6A6E1D50-F445-4EBA-89A3-95A425EC416A}" destId="{1DC1652F-B2D6-49F7-81C9-A38BB154DE63}" srcOrd="1" destOrd="0" presId="urn:microsoft.com/office/officeart/2005/8/layout/cycle1"/>
    <dgm:cxn modelId="{BA6C915D-15C7-45EF-877B-B3DBD3AE6C90}" type="presParOf" srcId="{6A6E1D50-F445-4EBA-89A3-95A425EC416A}" destId="{E26DEC12-0571-43E0-B4E1-08E19A1F34BC}" srcOrd="2" destOrd="0" presId="urn:microsoft.com/office/officeart/2005/8/layout/cycle1"/>
    <dgm:cxn modelId="{C0CCC4CF-1F09-412A-95F6-490BB0C09B23}" type="presParOf" srcId="{6A6E1D50-F445-4EBA-89A3-95A425EC416A}" destId="{DFBCE737-D871-4F5B-AA57-80980E7B9F46}" srcOrd="3" destOrd="0" presId="urn:microsoft.com/office/officeart/2005/8/layout/cycle1"/>
    <dgm:cxn modelId="{6011CB8E-3216-4054-9B31-43C24DDA79E6}" type="presParOf" srcId="{6A6E1D50-F445-4EBA-89A3-95A425EC416A}" destId="{EC23AE3E-27D0-4FD7-91E2-AE9C184A08F0}" srcOrd="4" destOrd="0" presId="urn:microsoft.com/office/officeart/2005/8/layout/cycle1"/>
    <dgm:cxn modelId="{5D57C181-4F37-47C7-AFC3-96978A2F1C3C}" type="presParOf" srcId="{6A6E1D50-F445-4EBA-89A3-95A425EC416A}" destId="{A34D087D-8781-46E1-8729-2F76E4072DF6}" srcOrd="5" destOrd="0" presId="urn:microsoft.com/office/officeart/2005/8/layout/cycle1"/>
    <dgm:cxn modelId="{D5F2D7A4-09D1-45DE-9B0B-469E1E533E2C}" type="presParOf" srcId="{6A6E1D50-F445-4EBA-89A3-95A425EC416A}" destId="{C241CC2A-3DEE-4C69-97BE-494F82423E59}" srcOrd="6" destOrd="0" presId="urn:microsoft.com/office/officeart/2005/8/layout/cycle1"/>
    <dgm:cxn modelId="{C43A22D8-CCD1-4586-841A-493B59F91C54}" type="presParOf" srcId="{6A6E1D50-F445-4EBA-89A3-95A425EC416A}" destId="{4BC66BF5-9879-43C8-A68B-527F97176C28}" srcOrd="7" destOrd="0" presId="urn:microsoft.com/office/officeart/2005/8/layout/cycle1"/>
    <dgm:cxn modelId="{06FBB032-6B9B-40C3-9A1B-6FD7C0D62F85}" type="presParOf" srcId="{6A6E1D50-F445-4EBA-89A3-95A425EC416A}" destId="{C2EC0379-6DC2-499C-8E04-3E108B61BFFD}" srcOrd="8" destOrd="0" presId="urn:microsoft.com/office/officeart/2005/8/layout/cycle1"/>
    <dgm:cxn modelId="{731A9138-9F5C-4F4D-A04C-B196E2136B82}" type="presParOf" srcId="{6A6E1D50-F445-4EBA-89A3-95A425EC416A}" destId="{2CA5A484-74BF-4233-8628-F2364F7EDAC3}" srcOrd="9" destOrd="0" presId="urn:microsoft.com/office/officeart/2005/8/layout/cycle1"/>
    <dgm:cxn modelId="{2D3BE8A8-288E-4946-B237-55C5771A1453}" type="presParOf" srcId="{6A6E1D50-F445-4EBA-89A3-95A425EC416A}" destId="{673A5DB1-5E4C-40D6-8F71-E798BFDA5917}" srcOrd="10" destOrd="0" presId="urn:microsoft.com/office/officeart/2005/8/layout/cycle1"/>
    <dgm:cxn modelId="{55ED7ABF-7C78-4091-9E85-9B7B1442A46B}" type="presParOf" srcId="{6A6E1D50-F445-4EBA-89A3-95A425EC416A}" destId="{E5777772-A8FC-4E16-9A12-D36D5DB3DCF5}" srcOrd="11" destOrd="0" presId="urn:microsoft.com/office/officeart/2005/8/layout/cycle1"/>
    <dgm:cxn modelId="{FC3AA90A-869D-47C5-B6F4-7C4E4B6DE5D7}" type="presParOf" srcId="{6A6E1D50-F445-4EBA-89A3-95A425EC416A}" destId="{A7986CF0-9BE9-42E7-852D-C8174DB25FFE}" srcOrd="12" destOrd="0" presId="urn:microsoft.com/office/officeart/2005/8/layout/cycle1"/>
    <dgm:cxn modelId="{ED9A08D9-1EBA-426C-904A-344E3A05C860}" type="presParOf" srcId="{6A6E1D50-F445-4EBA-89A3-95A425EC416A}" destId="{DF39A8B5-0ACB-4734-9062-B6E1129DAD45}" srcOrd="13" destOrd="0" presId="urn:microsoft.com/office/officeart/2005/8/layout/cycle1"/>
    <dgm:cxn modelId="{07119AEC-DAD6-410A-A4E8-3DD0CEEDA543}" type="presParOf" srcId="{6A6E1D50-F445-4EBA-89A3-95A425EC416A}" destId="{E5F0AFF9-ECA6-41C8-AEA0-5F08B0C415DD}" srcOrd="14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653D0232-0471-4791-8B92-831505924B54}">
      <dgm:prSet phldrT="[Texte]"/>
      <dgm:spPr/>
      <dgm:t>
        <a:bodyPr/>
        <a:lstStyle/>
        <a:p>
          <a:pPr algn="l"/>
          <a:r>
            <a:rPr lang="en-US" noProof="0" dirty="0"/>
            <a:t>Accounting</a:t>
          </a:r>
        </a:p>
        <a:p>
          <a:pPr algn="l"/>
          <a:r>
            <a:rPr lang="en-US" noProof="0" dirty="0"/>
            <a:t>P&amp;L</a:t>
          </a:r>
        </a:p>
        <a:p>
          <a:pPr algn="l"/>
          <a:r>
            <a:rPr lang="en-US" noProof="0" dirty="0"/>
            <a:t>Direct and indirect Cost</a:t>
          </a:r>
        </a:p>
        <a:p>
          <a:pPr algn="l"/>
          <a:r>
            <a:rPr lang="en-US" noProof="0" dirty="0"/>
            <a:t>100% accurate	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fr-BE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fr-BE"/>
        </a:p>
      </dgm:t>
    </dgm:pt>
    <dgm:pt modelId="{75F4B200-1DB0-428E-A467-A2B2887F34E6}">
      <dgm:prSet phldrT="[Texte]"/>
      <dgm:spPr/>
      <dgm:t>
        <a:bodyPr/>
        <a:lstStyle/>
        <a:p>
          <a:pPr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noProof="0" dirty="0"/>
        </a:p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noProof="0" dirty="0"/>
            <a:t>Approximation (80-20 rule)</a:t>
          </a:r>
        </a:p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noProof="0" dirty="0"/>
            <a:t>Total Cost</a:t>
          </a:r>
        </a:p>
        <a:p>
          <a:pPr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noProof="0" dirty="0"/>
            <a:t>IT Volumes &amp; €</a:t>
          </a:r>
        </a:p>
        <a:p>
          <a:pPr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noProof="0" dirty="0"/>
        </a:p>
      </dgm:t>
    </dgm:pt>
    <dgm:pt modelId="{1E91E2C9-C075-4F70-A423-1369EB44A0C9}" type="parTrans" cxnId="{ABF4E829-100E-4CE1-A7DE-45E5ADA1FC79}">
      <dgm:prSet/>
      <dgm:spPr/>
      <dgm:t>
        <a:bodyPr/>
        <a:lstStyle/>
        <a:p>
          <a:endParaRPr lang="fr-BE"/>
        </a:p>
      </dgm:t>
    </dgm:pt>
    <dgm:pt modelId="{AF3CC33D-3889-447E-9D3A-205C64437B52}" type="sibTrans" cxnId="{ABF4E829-100E-4CE1-A7DE-45E5ADA1FC79}">
      <dgm:prSet/>
      <dgm:spPr/>
      <dgm:t>
        <a:bodyPr/>
        <a:lstStyle/>
        <a:p>
          <a:endParaRPr lang="fr-BE"/>
        </a:p>
      </dgm:t>
    </dgm:pt>
    <dgm:pt modelId="{E7A14C52-676E-462F-9B93-C657B82AB4B6}">
      <dgm:prSet/>
      <dgm:spPr/>
      <dgm:t>
        <a:bodyPr/>
        <a:lstStyle/>
        <a:p>
          <a:pPr algn="l"/>
          <a:r>
            <a:rPr lang="en-US" noProof="0" dirty="0"/>
            <a:t>Representative</a:t>
          </a:r>
        </a:p>
        <a:p>
          <a:pPr algn="l"/>
          <a:r>
            <a:rPr lang="en-US" noProof="0" dirty="0"/>
            <a:t>Measurable</a:t>
          </a:r>
        </a:p>
        <a:p>
          <a:pPr algn="l"/>
          <a:r>
            <a:rPr lang="en-US" noProof="0" dirty="0"/>
            <a:t>Unit Prices</a:t>
          </a:r>
        </a:p>
      </dgm:t>
    </dgm:pt>
    <dgm:pt modelId="{CF7C6835-0F3E-4826-A052-F5F0FC443D94}" type="parTrans" cxnId="{0AA95679-CD97-4408-BEDD-BD8945F47139}">
      <dgm:prSet/>
      <dgm:spPr/>
      <dgm:t>
        <a:bodyPr/>
        <a:lstStyle/>
        <a:p>
          <a:endParaRPr lang="fr-BE"/>
        </a:p>
      </dgm:t>
    </dgm:pt>
    <dgm:pt modelId="{0815D0C0-AF32-46C3-9376-E7B5CD39AA72}" type="sibTrans" cxnId="{0AA95679-CD97-4408-BEDD-BD8945F47139}">
      <dgm:prSet/>
      <dgm:spPr/>
      <dgm:t>
        <a:bodyPr/>
        <a:lstStyle/>
        <a:p>
          <a:endParaRPr lang="fr-BE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2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33D56091-4483-4785-B67A-2D8DF16FA0F5}" type="pres">
      <dgm:prSet presAssocID="{75F4B200-1DB0-428E-A467-A2B2887F34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D3F7E02-DD85-432A-984F-9A8C852DECF5}" type="pres">
      <dgm:prSet presAssocID="{AF3CC33D-3889-447E-9D3A-205C64437B5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78976F8-3506-4BA9-9AA2-370A6AFE5B68}" type="pres">
      <dgm:prSet presAssocID="{AF3CC33D-3889-447E-9D3A-205C64437B5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67F4B8A2-F0B0-4B5F-9264-D21338EEF6CB}" type="pres">
      <dgm:prSet presAssocID="{E7A14C52-676E-462F-9B93-C657B82AB4B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A8D0A0C-9E7A-4DD9-BC8D-FBA8DCE7FEF3}" type="presOf" srcId="{AF3CC33D-3889-447E-9D3A-205C64437B52}" destId="{5D3F7E02-DD85-432A-984F-9A8C852DECF5}" srcOrd="0" destOrd="0" presId="urn:microsoft.com/office/officeart/2005/8/layout/process1"/>
    <dgm:cxn modelId="{71F2D152-CCFC-4705-A5CB-5FAAB0B73BC5}" type="presOf" srcId="{AF3CC33D-3889-447E-9D3A-205C64437B52}" destId="{778976F8-3506-4BA9-9AA2-370A6AFE5B68}" srcOrd="1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F1A92BB0-6549-4091-BC77-A1522BBDC540}" type="presOf" srcId="{E7A14C52-676E-462F-9B93-C657B82AB4B6}" destId="{67F4B8A2-F0B0-4B5F-9264-D21338EEF6CB}" srcOrd="0" destOrd="0" presId="urn:microsoft.com/office/officeart/2005/8/layout/process1"/>
    <dgm:cxn modelId="{975CB1DF-B940-4882-BA83-7DD7945F7D38}" type="presOf" srcId="{C3A88955-B633-461B-96A1-A52D9D645F31}" destId="{EFBD0941-0A9F-4C97-A0F3-99C8261516A0}" srcOrd="1" destOrd="0" presId="urn:microsoft.com/office/officeart/2005/8/layout/process1"/>
    <dgm:cxn modelId="{ABF4E829-100E-4CE1-A7DE-45E5ADA1FC79}" srcId="{523B2B86-DFA4-435C-AB55-4C680792D6D0}" destId="{75F4B200-1DB0-428E-A467-A2B2887F34E6}" srcOrd="1" destOrd="0" parTransId="{1E91E2C9-C075-4F70-A423-1369EB44A0C9}" sibTransId="{AF3CC33D-3889-447E-9D3A-205C64437B52}"/>
    <dgm:cxn modelId="{F09448E9-74DF-4E42-BC1A-D342452E5607}" type="presOf" srcId="{C3A88955-B633-461B-96A1-A52D9D645F31}" destId="{786EB8D7-4602-4BF4-B054-0E628855B7AE}" srcOrd="0" destOrd="0" presId="urn:microsoft.com/office/officeart/2005/8/layout/process1"/>
    <dgm:cxn modelId="{142BB336-0E98-4858-904D-4BA4F8DD3B1F}" type="presOf" srcId="{653D0232-0471-4791-8B92-831505924B54}" destId="{924CD38B-A3E6-4A0D-A096-A3AC48D99ED8}" srcOrd="0" destOrd="0" presId="urn:microsoft.com/office/officeart/2005/8/layout/process1"/>
    <dgm:cxn modelId="{D5B8723A-444F-4731-8086-B5F9C915E03D}" type="presOf" srcId="{75F4B200-1DB0-428E-A467-A2B2887F34E6}" destId="{33D56091-4483-4785-B67A-2D8DF16FA0F5}" srcOrd="0" destOrd="0" presId="urn:microsoft.com/office/officeart/2005/8/layout/process1"/>
    <dgm:cxn modelId="{0AA95679-CD97-4408-BEDD-BD8945F47139}" srcId="{523B2B86-DFA4-435C-AB55-4C680792D6D0}" destId="{E7A14C52-676E-462F-9B93-C657B82AB4B6}" srcOrd="2" destOrd="0" parTransId="{CF7C6835-0F3E-4826-A052-F5F0FC443D94}" sibTransId="{0815D0C0-AF32-46C3-9376-E7B5CD39AA72}"/>
    <dgm:cxn modelId="{34E6DD8E-6E9A-4D6D-8C4B-DA9C3266C565}" type="presOf" srcId="{523B2B86-DFA4-435C-AB55-4C680792D6D0}" destId="{3370F613-4F75-4558-AFC8-6665CA27A709}" srcOrd="0" destOrd="0" presId="urn:microsoft.com/office/officeart/2005/8/layout/process1"/>
    <dgm:cxn modelId="{74BF2DC0-290F-4F82-A1F0-03DC3A31F1D5}" type="presParOf" srcId="{3370F613-4F75-4558-AFC8-6665CA27A709}" destId="{924CD38B-A3E6-4A0D-A096-A3AC48D99ED8}" srcOrd="0" destOrd="0" presId="urn:microsoft.com/office/officeart/2005/8/layout/process1"/>
    <dgm:cxn modelId="{346C415D-FE09-40E7-B053-AB4134B69099}" type="presParOf" srcId="{3370F613-4F75-4558-AFC8-6665CA27A709}" destId="{786EB8D7-4602-4BF4-B054-0E628855B7AE}" srcOrd="1" destOrd="0" presId="urn:microsoft.com/office/officeart/2005/8/layout/process1"/>
    <dgm:cxn modelId="{D6F2A723-C24F-4553-B025-291DAC70205F}" type="presParOf" srcId="{786EB8D7-4602-4BF4-B054-0E628855B7AE}" destId="{EFBD0941-0A9F-4C97-A0F3-99C8261516A0}" srcOrd="0" destOrd="0" presId="urn:microsoft.com/office/officeart/2005/8/layout/process1"/>
    <dgm:cxn modelId="{E109CAF2-2B70-4F04-BAFD-CA6B85E6BA1E}" type="presParOf" srcId="{3370F613-4F75-4558-AFC8-6665CA27A709}" destId="{33D56091-4483-4785-B67A-2D8DF16FA0F5}" srcOrd="2" destOrd="0" presId="urn:microsoft.com/office/officeart/2005/8/layout/process1"/>
    <dgm:cxn modelId="{99A1F725-BD41-4B95-81BE-C29B14C4200F}" type="presParOf" srcId="{3370F613-4F75-4558-AFC8-6665CA27A709}" destId="{5D3F7E02-DD85-432A-984F-9A8C852DECF5}" srcOrd="3" destOrd="0" presId="urn:microsoft.com/office/officeart/2005/8/layout/process1"/>
    <dgm:cxn modelId="{9E173D1B-7331-41EE-86A0-52974DE3A831}" type="presParOf" srcId="{5D3F7E02-DD85-432A-984F-9A8C852DECF5}" destId="{778976F8-3506-4BA9-9AA2-370A6AFE5B68}" srcOrd="0" destOrd="0" presId="urn:microsoft.com/office/officeart/2005/8/layout/process1"/>
    <dgm:cxn modelId="{D9EF58BE-0602-47AB-8B69-6F3512B1B9AC}" type="presParOf" srcId="{3370F613-4F75-4558-AFC8-6665CA27A709}" destId="{67F4B8A2-F0B0-4B5F-9264-D21338EEF6CB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653D0232-0471-4791-8B92-831505924B54}">
      <dgm:prSet phldrT="[Texte]"/>
      <dgm:spPr/>
      <dgm:t>
        <a:bodyPr/>
        <a:lstStyle/>
        <a:p>
          <a:r>
            <a:rPr lang="en-US" noProof="0" dirty="0"/>
            <a:t>Budget	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75F4B200-1DB0-428E-A467-A2B2887F34E6}">
      <dgm:prSet phldrT="[Texte]"/>
      <dgm:spPr/>
      <dgm:t>
        <a:bodyPr/>
        <a:lstStyle/>
        <a:p>
          <a:r>
            <a:rPr lang="en-US" noProof="0" dirty="0"/>
            <a:t>Cost Model</a:t>
          </a:r>
        </a:p>
      </dgm:t>
    </dgm:pt>
    <dgm:pt modelId="{1E91E2C9-C075-4F70-A423-1369EB44A0C9}" type="parTrans" cxnId="{ABF4E829-100E-4CE1-A7DE-45E5ADA1FC79}">
      <dgm:prSet/>
      <dgm:spPr/>
      <dgm:t>
        <a:bodyPr/>
        <a:lstStyle/>
        <a:p>
          <a:endParaRPr lang="en-US" noProof="0" dirty="0"/>
        </a:p>
      </dgm:t>
    </dgm:pt>
    <dgm:pt modelId="{AF3CC33D-3889-447E-9D3A-205C64437B52}" type="sibTrans" cxnId="{ABF4E829-100E-4CE1-A7DE-45E5ADA1FC79}">
      <dgm:prSet/>
      <dgm:spPr/>
      <dgm:t>
        <a:bodyPr/>
        <a:lstStyle/>
        <a:p>
          <a:endParaRPr lang="en-US" noProof="0" dirty="0"/>
        </a:p>
      </dgm:t>
    </dgm:pt>
    <dgm:pt modelId="{E7A14C52-676E-462F-9B93-C657B82AB4B6}">
      <dgm:prSet/>
      <dgm:spPr/>
      <dgm:t>
        <a:bodyPr/>
        <a:lstStyle/>
        <a:p>
          <a:r>
            <a:rPr lang="en-US" noProof="0" dirty="0"/>
            <a:t>Services</a:t>
          </a:r>
        </a:p>
      </dgm:t>
    </dgm:pt>
    <dgm:pt modelId="{CF7C6835-0F3E-4826-A052-F5F0FC443D94}" type="parTrans" cxnId="{0AA95679-CD97-4408-BEDD-BD8945F47139}">
      <dgm:prSet/>
      <dgm:spPr/>
      <dgm:t>
        <a:bodyPr/>
        <a:lstStyle/>
        <a:p>
          <a:endParaRPr lang="en-US" noProof="0" dirty="0"/>
        </a:p>
      </dgm:t>
    </dgm:pt>
    <dgm:pt modelId="{0815D0C0-AF32-46C3-9376-E7B5CD39AA72}" type="sibTrans" cxnId="{0AA95679-CD97-4408-BEDD-BD8945F47139}">
      <dgm:prSet/>
      <dgm:spPr/>
      <dgm:t>
        <a:bodyPr/>
        <a:lstStyle/>
        <a:p>
          <a:endParaRPr lang="en-US" noProof="0" dirty="0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2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33D56091-4483-4785-B67A-2D8DF16FA0F5}" type="pres">
      <dgm:prSet presAssocID="{75F4B200-1DB0-428E-A467-A2B2887F34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D3F7E02-DD85-432A-984F-9A8C852DECF5}" type="pres">
      <dgm:prSet presAssocID="{AF3CC33D-3889-447E-9D3A-205C64437B5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78976F8-3506-4BA9-9AA2-370A6AFE5B68}" type="pres">
      <dgm:prSet presAssocID="{AF3CC33D-3889-447E-9D3A-205C64437B5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67F4B8A2-F0B0-4B5F-9264-D21338EEF6CB}" type="pres">
      <dgm:prSet presAssocID="{E7A14C52-676E-462F-9B93-C657B82AB4B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BEA6980-B837-4E04-BAAD-A5748E7B8FF5}" type="presOf" srcId="{C3A88955-B633-461B-96A1-A52D9D645F31}" destId="{786EB8D7-4602-4BF4-B054-0E628855B7AE}" srcOrd="0" destOrd="0" presId="urn:microsoft.com/office/officeart/2005/8/layout/process1"/>
    <dgm:cxn modelId="{7F958434-2EEB-49E2-9CED-A5A840A338A4}" type="presOf" srcId="{AF3CC33D-3889-447E-9D3A-205C64437B52}" destId="{778976F8-3506-4BA9-9AA2-370A6AFE5B68}" srcOrd="1" destOrd="0" presId="urn:microsoft.com/office/officeart/2005/8/layout/process1"/>
    <dgm:cxn modelId="{0C184475-EC58-4793-B8E2-A1ACE5DE2948}" type="presOf" srcId="{AF3CC33D-3889-447E-9D3A-205C64437B52}" destId="{5D3F7E02-DD85-432A-984F-9A8C852DECF5}" srcOrd="0" destOrd="0" presId="urn:microsoft.com/office/officeart/2005/8/layout/process1"/>
    <dgm:cxn modelId="{FDA2CD4C-8DD4-4CD0-AAC8-20790E60FE8F}" type="presOf" srcId="{75F4B200-1DB0-428E-A467-A2B2887F34E6}" destId="{33D56091-4483-4785-B67A-2D8DF16FA0F5}" srcOrd="0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B4A8354D-E12C-4F54-8D4D-507A93971FB8}" type="presOf" srcId="{653D0232-0471-4791-8B92-831505924B54}" destId="{924CD38B-A3E6-4A0D-A096-A3AC48D99ED8}" srcOrd="0" destOrd="0" presId="urn:microsoft.com/office/officeart/2005/8/layout/process1"/>
    <dgm:cxn modelId="{52B40BE0-10F3-4F04-B431-5830EF3FEFE9}" type="presOf" srcId="{E7A14C52-676E-462F-9B93-C657B82AB4B6}" destId="{67F4B8A2-F0B0-4B5F-9264-D21338EEF6CB}" srcOrd="0" destOrd="0" presId="urn:microsoft.com/office/officeart/2005/8/layout/process1"/>
    <dgm:cxn modelId="{5D2B12F9-CCAC-4D3D-8E35-64EC25ADA695}" type="presOf" srcId="{523B2B86-DFA4-435C-AB55-4C680792D6D0}" destId="{3370F613-4F75-4558-AFC8-6665CA27A709}" srcOrd="0" destOrd="0" presId="urn:microsoft.com/office/officeart/2005/8/layout/process1"/>
    <dgm:cxn modelId="{ABF4E829-100E-4CE1-A7DE-45E5ADA1FC79}" srcId="{523B2B86-DFA4-435C-AB55-4C680792D6D0}" destId="{75F4B200-1DB0-428E-A467-A2B2887F34E6}" srcOrd="1" destOrd="0" parTransId="{1E91E2C9-C075-4F70-A423-1369EB44A0C9}" sibTransId="{AF3CC33D-3889-447E-9D3A-205C64437B52}"/>
    <dgm:cxn modelId="{194F8E8F-EB85-4A65-B866-9F863ABA8FE0}" type="presOf" srcId="{C3A88955-B633-461B-96A1-A52D9D645F31}" destId="{EFBD0941-0A9F-4C97-A0F3-99C8261516A0}" srcOrd="1" destOrd="0" presId="urn:microsoft.com/office/officeart/2005/8/layout/process1"/>
    <dgm:cxn modelId="{0AA95679-CD97-4408-BEDD-BD8945F47139}" srcId="{523B2B86-DFA4-435C-AB55-4C680792D6D0}" destId="{E7A14C52-676E-462F-9B93-C657B82AB4B6}" srcOrd="2" destOrd="0" parTransId="{CF7C6835-0F3E-4826-A052-F5F0FC443D94}" sibTransId="{0815D0C0-AF32-46C3-9376-E7B5CD39AA72}"/>
    <dgm:cxn modelId="{DDF47152-C3AC-4EB6-A53E-B111B1B0A258}" type="presParOf" srcId="{3370F613-4F75-4558-AFC8-6665CA27A709}" destId="{924CD38B-A3E6-4A0D-A096-A3AC48D99ED8}" srcOrd="0" destOrd="0" presId="urn:microsoft.com/office/officeart/2005/8/layout/process1"/>
    <dgm:cxn modelId="{4BF61DEE-0111-4E2B-A0C6-6ED267F9D4DF}" type="presParOf" srcId="{3370F613-4F75-4558-AFC8-6665CA27A709}" destId="{786EB8D7-4602-4BF4-B054-0E628855B7AE}" srcOrd="1" destOrd="0" presId="urn:microsoft.com/office/officeart/2005/8/layout/process1"/>
    <dgm:cxn modelId="{92DA2FCF-419B-4D65-B670-48A94DBCB215}" type="presParOf" srcId="{786EB8D7-4602-4BF4-B054-0E628855B7AE}" destId="{EFBD0941-0A9F-4C97-A0F3-99C8261516A0}" srcOrd="0" destOrd="0" presId="urn:microsoft.com/office/officeart/2005/8/layout/process1"/>
    <dgm:cxn modelId="{52B1F441-4BEA-4ECD-AE4E-9A40E5C543AF}" type="presParOf" srcId="{3370F613-4F75-4558-AFC8-6665CA27A709}" destId="{33D56091-4483-4785-B67A-2D8DF16FA0F5}" srcOrd="2" destOrd="0" presId="urn:microsoft.com/office/officeart/2005/8/layout/process1"/>
    <dgm:cxn modelId="{9F8A3AB0-C251-486A-BFBB-FB3A8CC94891}" type="presParOf" srcId="{3370F613-4F75-4558-AFC8-6665CA27A709}" destId="{5D3F7E02-DD85-432A-984F-9A8C852DECF5}" srcOrd="3" destOrd="0" presId="urn:microsoft.com/office/officeart/2005/8/layout/process1"/>
    <dgm:cxn modelId="{04B328F7-E081-46C1-8B9A-F279DF04319E}" type="presParOf" srcId="{5D3F7E02-DD85-432A-984F-9A8C852DECF5}" destId="{778976F8-3506-4BA9-9AA2-370A6AFE5B68}" srcOrd="0" destOrd="0" presId="urn:microsoft.com/office/officeart/2005/8/layout/process1"/>
    <dgm:cxn modelId="{8D67C95E-039A-4C46-9B29-37F64D9C358F}" type="presParOf" srcId="{3370F613-4F75-4558-AFC8-6665CA27A709}" destId="{67F4B8A2-F0B0-4B5F-9264-D21338EEF6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4" qsCatId="simple" csTypeId="urn:microsoft.com/office/officeart/2005/8/colors/accent0_2" csCatId="mainScheme" phldr="1"/>
      <dgm:spPr/>
    </dgm:pt>
    <dgm:pt modelId="{653D0232-0471-4791-8B92-831505924B54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l"/>
          <a:r>
            <a:rPr lang="en-US" sz="4800" noProof="0" dirty="0"/>
            <a:t>Assets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D539DC50-C6AF-42B0-B9B1-CEE2C17D1A46}">
      <dgm:prSet phldrT="[Texte]" custT="1"/>
      <dgm:spPr>
        <a:solidFill>
          <a:schemeClr val="bg1">
            <a:lumMod val="85000"/>
          </a:schemeClr>
        </a:solidFill>
      </dgm:spPr>
      <dgm:t>
        <a:bodyPr/>
        <a:lstStyle/>
        <a:p>
          <a:pPr algn="l"/>
          <a:r>
            <a:rPr lang="en-US" sz="4800" noProof="0" dirty="0"/>
            <a:t>Services</a:t>
          </a:r>
        </a:p>
      </dgm:t>
    </dgm:pt>
    <dgm:pt modelId="{F274FE44-B6CB-4E4F-8B59-CA3521F2AEB1}" type="par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BD89F332-F82C-491A-B499-91FB60CD9D01}" type="sib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1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1"/>
      <dgm:spPr/>
      <dgm:t>
        <a:bodyPr/>
        <a:lstStyle/>
        <a:p>
          <a:endParaRPr lang="en-GB"/>
        </a:p>
      </dgm:t>
    </dgm:pt>
    <dgm:pt modelId="{33946EEE-4181-4AD5-84E5-2875C6E6528B}" type="pres">
      <dgm:prSet presAssocID="{D539DC50-C6AF-42B0-B9B1-CEE2C17D1A4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8CE0779-B1D2-4CB7-BADA-CD783D3CF434}" type="presOf" srcId="{D539DC50-C6AF-42B0-B9B1-CEE2C17D1A46}" destId="{33946EEE-4181-4AD5-84E5-2875C6E6528B}" srcOrd="0" destOrd="0" presId="urn:microsoft.com/office/officeart/2005/8/layout/process1"/>
    <dgm:cxn modelId="{8F5BB6FC-C3F5-4D6D-9E57-7D2B9164429A}" type="presOf" srcId="{523B2B86-DFA4-435C-AB55-4C680792D6D0}" destId="{3370F613-4F75-4558-AFC8-6665CA27A709}" srcOrd="0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786F2A09-D0C3-449E-A44C-0B3D400E2E40}" srcId="{523B2B86-DFA4-435C-AB55-4C680792D6D0}" destId="{D539DC50-C6AF-42B0-B9B1-CEE2C17D1A46}" srcOrd="1" destOrd="0" parTransId="{F274FE44-B6CB-4E4F-8B59-CA3521F2AEB1}" sibTransId="{BD89F332-F82C-491A-B499-91FB60CD9D01}"/>
    <dgm:cxn modelId="{1250C8A8-03B0-4AF5-A156-D7B130B28654}" type="presOf" srcId="{C3A88955-B633-461B-96A1-A52D9D645F31}" destId="{786EB8D7-4602-4BF4-B054-0E628855B7AE}" srcOrd="0" destOrd="0" presId="urn:microsoft.com/office/officeart/2005/8/layout/process1"/>
    <dgm:cxn modelId="{6A1B07DE-6541-4E1B-A919-9F4626A40E43}" type="presOf" srcId="{653D0232-0471-4791-8B92-831505924B54}" destId="{924CD38B-A3E6-4A0D-A096-A3AC48D99ED8}" srcOrd="0" destOrd="0" presId="urn:microsoft.com/office/officeart/2005/8/layout/process1"/>
    <dgm:cxn modelId="{8F7397CF-0DC5-4C6B-8C99-345AB0F4ECA5}" type="presOf" srcId="{C3A88955-B633-461B-96A1-A52D9D645F31}" destId="{EFBD0941-0A9F-4C97-A0F3-99C8261516A0}" srcOrd="1" destOrd="0" presId="urn:microsoft.com/office/officeart/2005/8/layout/process1"/>
    <dgm:cxn modelId="{13E381F4-CB86-43CE-96D6-30A7134D9687}" type="presParOf" srcId="{3370F613-4F75-4558-AFC8-6665CA27A709}" destId="{924CD38B-A3E6-4A0D-A096-A3AC48D99ED8}" srcOrd="0" destOrd="0" presId="urn:microsoft.com/office/officeart/2005/8/layout/process1"/>
    <dgm:cxn modelId="{0EE8E6F4-D898-4429-8744-AD287A9E4F66}" type="presParOf" srcId="{3370F613-4F75-4558-AFC8-6665CA27A709}" destId="{786EB8D7-4602-4BF4-B054-0E628855B7AE}" srcOrd="1" destOrd="0" presId="urn:microsoft.com/office/officeart/2005/8/layout/process1"/>
    <dgm:cxn modelId="{C078EAB8-A802-4536-A040-22EBCCBAA155}" type="presParOf" srcId="{786EB8D7-4602-4BF4-B054-0E628855B7AE}" destId="{EFBD0941-0A9F-4C97-A0F3-99C8261516A0}" srcOrd="0" destOrd="0" presId="urn:microsoft.com/office/officeart/2005/8/layout/process1"/>
    <dgm:cxn modelId="{06EB57C0-A751-4E20-AB8E-AC47FC38C2A6}" type="presParOf" srcId="{3370F613-4F75-4558-AFC8-6665CA27A709}" destId="{33946EEE-4181-4AD5-84E5-2875C6E6528B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653D0232-0471-4791-8B92-831505924B54}">
      <dgm:prSet phldrT="[Texte]"/>
      <dgm:spPr/>
      <dgm:t>
        <a:bodyPr rIns="900000"/>
        <a:lstStyle/>
        <a:p>
          <a:pPr algn="l"/>
          <a:r>
            <a:rPr lang="en-US" noProof="0" dirty="0"/>
            <a:t>Hardware and Software cost</a:t>
          </a:r>
        </a:p>
        <a:p>
          <a:pPr algn="l"/>
          <a:r>
            <a:rPr lang="en-US" noProof="0" dirty="0"/>
            <a:t>Resources</a:t>
          </a:r>
        </a:p>
        <a:p>
          <a:pPr algn="l"/>
          <a:r>
            <a:rPr lang="en-US" noProof="0" dirty="0"/>
            <a:t>Managed Services</a:t>
          </a:r>
        </a:p>
        <a:p>
          <a:pPr algn="l"/>
          <a:r>
            <a:rPr lang="en-US" noProof="0" dirty="0"/>
            <a:t>Transversal cost</a:t>
          </a:r>
        </a:p>
        <a:p>
          <a:pPr algn="l"/>
          <a:r>
            <a:rPr lang="en-US" noProof="0" dirty="0"/>
            <a:t>Facilities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D539DC50-C6AF-42B0-B9B1-CEE2C17D1A46}">
      <dgm:prSet phldrT="[Texte]" custT="1"/>
      <dgm:spPr/>
      <dgm:t>
        <a:bodyPr rIns="1080000"/>
        <a:lstStyle/>
        <a:p>
          <a:pPr algn="l"/>
          <a:r>
            <a:rPr lang="en-US" sz="2000" noProof="0" dirty="0"/>
            <a:t>Bundled Services with transparent description and Unit Prices</a:t>
          </a:r>
        </a:p>
        <a:p>
          <a:pPr algn="l"/>
          <a:r>
            <a:rPr lang="en-US" sz="1400" noProof="0" dirty="0"/>
            <a:t>(no matter which sourcing</a:t>
          </a:r>
        </a:p>
        <a:p>
          <a:pPr algn="l"/>
          <a:r>
            <a:rPr lang="en-US" sz="1400" noProof="0" dirty="0"/>
            <a:t>strategy is applied)</a:t>
          </a:r>
        </a:p>
      </dgm:t>
    </dgm:pt>
    <dgm:pt modelId="{F274FE44-B6CB-4E4F-8B59-CA3521F2AEB1}" type="par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BD89F332-F82C-491A-B499-91FB60CD9D01}" type="sib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1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1"/>
      <dgm:spPr/>
      <dgm:t>
        <a:bodyPr/>
        <a:lstStyle/>
        <a:p>
          <a:endParaRPr lang="en-GB"/>
        </a:p>
      </dgm:t>
    </dgm:pt>
    <dgm:pt modelId="{33946EEE-4181-4AD5-84E5-2875C6E6528B}" type="pres">
      <dgm:prSet presAssocID="{D539DC50-C6AF-42B0-B9B1-CEE2C17D1A4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0E516A1-D94B-4B63-9D89-898098B1ECC9}" type="presOf" srcId="{523B2B86-DFA4-435C-AB55-4C680792D6D0}" destId="{3370F613-4F75-4558-AFC8-6665CA27A709}" srcOrd="0" destOrd="0" presId="urn:microsoft.com/office/officeart/2005/8/layout/process1"/>
    <dgm:cxn modelId="{0A73A5CE-3FD3-4F1A-8451-2AF7733AEC6F}" type="presOf" srcId="{D539DC50-C6AF-42B0-B9B1-CEE2C17D1A46}" destId="{33946EEE-4181-4AD5-84E5-2875C6E6528B}" srcOrd="0" destOrd="0" presId="urn:microsoft.com/office/officeart/2005/8/layout/process1"/>
    <dgm:cxn modelId="{786F2A09-D0C3-449E-A44C-0B3D400E2E40}" srcId="{523B2B86-DFA4-435C-AB55-4C680792D6D0}" destId="{D539DC50-C6AF-42B0-B9B1-CEE2C17D1A46}" srcOrd="1" destOrd="0" parTransId="{F274FE44-B6CB-4E4F-8B59-CA3521F2AEB1}" sibTransId="{BD89F332-F82C-491A-B499-91FB60CD9D01}"/>
    <dgm:cxn modelId="{F5B7100E-4025-465B-8B6A-8D9F35C982D7}" type="presOf" srcId="{C3A88955-B633-461B-96A1-A52D9D645F31}" destId="{786EB8D7-4602-4BF4-B054-0E628855B7AE}" srcOrd="0" destOrd="0" presId="urn:microsoft.com/office/officeart/2005/8/layout/process1"/>
    <dgm:cxn modelId="{68113383-8758-47D4-A8A8-C9BE0EAEB8A2}" type="presOf" srcId="{653D0232-0471-4791-8B92-831505924B54}" destId="{924CD38B-A3E6-4A0D-A096-A3AC48D99ED8}" srcOrd="0" destOrd="0" presId="urn:microsoft.com/office/officeart/2005/8/layout/process1"/>
    <dgm:cxn modelId="{9CEECB95-3304-4886-B74D-582D28115C20}" type="presOf" srcId="{C3A88955-B633-461B-96A1-A52D9D645F31}" destId="{EFBD0941-0A9F-4C97-A0F3-99C8261516A0}" srcOrd="1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60B5A7EE-4CAA-4549-81F9-F7636C0A1FCF}" type="presParOf" srcId="{3370F613-4F75-4558-AFC8-6665CA27A709}" destId="{924CD38B-A3E6-4A0D-A096-A3AC48D99ED8}" srcOrd="0" destOrd="0" presId="urn:microsoft.com/office/officeart/2005/8/layout/process1"/>
    <dgm:cxn modelId="{9288AB67-05E2-422C-90CA-89133C69D204}" type="presParOf" srcId="{3370F613-4F75-4558-AFC8-6665CA27A709}" destId="{786EB8D7-4602-4BF4-B054-0E628855B7AE}" srcOrd="1" destOrd="0" presId="urn:microsoft.com/office/officeart/2005/8/layout/process1"/>
    <dgm:cxn modelId="{9899B323-24DC-4F02-9A58-074BCC66DFAC}" type="presParOf" srcId="{786EB8D7-4602-4BF4-B054-0E628855B7AE}" destId="{EFBD0941-0A9F-4C97-A0F3-99C8261516A0}" srcOrd="0" destOrd="0" presId="urn:microsoft.com/office/officeart/2005/8/layout/process1"/>
    <dgm:cxn modelId="{FCC4FAB5-6F76-4821-8D44-00837D9390C7}" type="presParOf" srcId="{3370F613-4F75-4558-AFC8-6665CA27A709}" destId="{33946EEE-4181-4AD5-84E5-2875C6E6528B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4" qsCatId="simple" csTypeId="urn:microsoft.com/office/officeart/2005/8/colors/accent0_2" csCatId="mainScheme" phldr="1"/>
      <dgm:spPr/>
    </dgm:pt>
    <dgm:pt modelId="{653D0232-0471-4791-8B92-831505924B54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pPr algn="l"/>
          <a:r>
            <a:rPr lang="fr-BE" dirty="0"/>
            <a:t>Services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fr-BE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fr-BE"/>
        </a:p>
      </dgm:t>
    </dgm:pt>
    <dgm:pt modelId="{D539DC50-C6AF-42B0-B9B1-CEE2C17D1A46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pPr algn="l"/>
          <a:r>
            <a:rPr lang="fr-BE" dirty="0"/>
            <a:t>Clients</a:t>
          </a:r>
        </a:p>
      </dgm:t>
    </dgm:pt>
    <dgm:pt modelId="{F274FE44-B6CB-4E4F-8B59-CA3521F2AEB1}" type="parTrans" cxnId="{786F2A09-D0C3-449E-A44C-0B3D400E2E40}">
      <dgm:prSet/>
      <dgm:spPr/>
      <dgm:t>
        <a:bodyPr/>
        <a:lstStyle/>
        <a:p>
          <a:endParaRPr lang="fr-BE"/>
        </a:p>
      </dgm:t>
    </dgm:pt>
    <dgm:pt modelId="{BD89F332-F82C-491A-B499-91FB60CD9D01}" type="sibTrans" cxnId="{786F2A09-D0C3-449E-A44C-0B3D400E2E40}">
      <dgm:prSet/>
      <dgm:spPr/>
      <dgm:t>
        <a:bodyPr/>
        <a:lstStyle/>
        <a:p>
          <a:endParaRPr lang="fr-BE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1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1"/>
      <dgm:spPr/>
      <dgm:t>
        <a:bodyPr/>
        <a:lstStyle/>
        <a:p>
          <a:endParaRPr lang="en-GB"/>
        </a:p>
      </dgm:t>
    </dgm:pt>
    <dgm:pt modelId="{33946EEE-4181-4AD5-84E5-2875C6E6528B}" type="pres">
      <dgm:prSet presAssocID="{D539DC50-C6AF-42B0-B9B1-CEE2C17D1A4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63162E8-FA02-4D76-B776-7165394CEA6A}" type="presOf" srcId="{523B2B86-DFA4-435C-AB55-4C680792D6D0}" destId="{3370F613-4F75-4558-AFC8-6665CA27A709}" srcOrd="0" destOrd="0" presId="urn:microsoft.com/office/officeart/2005/8/layout/process1"/>
    <dgm:cxn modelId="{786F2A09-D0C3-449E-A44C-0B3D400E2E40}" srcId="{523B2B86-DFA4-435C-AB55-4C680792D6D0}" destId="{D539DC50-C6AF-42B0-B9B1-CEE2C17D1A46}" srcOrd="1" destOrd="0" parTransId="{F274FE44-B6CB-4E4F-8B59-CA3521F2AEB1}" sibTransId="{BD89F332-F82C-491A-B499-91FB60CD9D01}"/>
    <dgm:cxn modelId="{84E4DE13-D6AB-4265-BB8A-3F7243BB2D07}" type="presOf" srcId="{C3A88955-B633-461B-96A1-A52D9D645F31}" destId="{786EB8D7-4602-4BF4-B054-0E628855B7AE}" srcOrd="0" destOrd="0" presId="urn:microsoft.com/office/officeart/2005/8/layout/process1"/>
    <dgm:cxn modelId="{FE44C4E6-E88B-4D7B-AD7C-695380FE2F0A}" type="presOf" srcId="{D539DC50-C6AF-42B0-B9B1-CEE2C17D1A46}" destId="{33946EEE-4181-4AD5-84E5-2875C6E6528B}" srcOrd="0" destOrd="0" presId="urn:microsoft.com/office/officeart/2005/8/layout/process1"/>
    <dgm:cxn modelId="{2AC48781-6913-4921-848B-C9C279799560}" type="presOf" srcId="{653D0232-0471-4791-8B92-831505924B54}" destId="{924CD38B-A3E6-4A0D-A096-A3AC48D99ED8}" srcOrd="0" destOrd="0" presId="urn:microsoft.com/office/officeart/2005/8/layout/process1"/>
    <dgm:cxn modelId="{A287FF87-FFF4-4538-AB0F-6575929A040E}" type="presOf" srcId="{C3A88955-B633-461B-96A1-A52D9D645F31}" destId="{EFBD0941-0A9F-4C97-A0F3-99C8261516A0}" srcOrd="1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9958DE59-D22A-48C8-912D-36DA288011FB}" type="presParOf" srcId="{3370F613-4F75-4558-AFC8-6665CA27A709}" destId="{924CD38B-A3E6-4A0D-A096-A3AC48D99ED8}" srcOrd="0" destOrd="0" presId="urn:microsoft.com/office/officeart/2005/8/layout/process1"/>
    <dgm:cxn modelId="{916E8E96-ED13-4A54-810C-90A6E9F3B4F4}" type="presParOf" srcId="{3370F613-4F75-4558-AFC8-6665CA27A709}" destId="{786EB8D7-4602-4BF4-B054-0E628855B7AE}" srcOrd="1" destOrd="0" presId="urn:microsoft.com/office/officeart/2005/8/layout/process1"/>
    <dgm:cxn modelId="{FCE920EB-18BD-4F2F-B30B-BFE8876A7B8D}" type="presParOf" srcId="{786EB8D7-4602-4BF4-B054-0E628855B7AE}" destId="{EFBD0941-0A9F-4C97-A0F3-99C8261516A0}" srcOrd="0" destOrd="0" presId="urn:microsoft.com/office/officeart/2005/8/layout/process1"/>
    <dgm:cxn modelId="{68C456B8-B6AB-4BC1-9526-C43844949B5F}" type="presParOf" srcId="{3370F613-4F75-4558-AFC8-6665CA27A709}" destId="{33946EEE-4181-4AD5-84E5-2875C6E6528B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3" qsCatId="simple" csTypeId="urn:microsoft.com/office/officeart/2005/8/colors/accent0_2" csCatId="mainScheme" phldr="1"/>
      <dgm:spPr/>
    </dgm:pt>
    <dgm:pt modelId="{653D0232-0471-4791-8B92-831505924B54}">
      <dgm:prSet phldrT="[Texte]" custT="1"/>
      <dgm:spPr/>
      <dgm:t>
        <a:bodyPr rIns="1368000"/>
        <a:lstStyle/>
        <a:p>
          <a:pPr algn="l"/>
          <a:r>
            <a:rPr lang="en-US" sz="2000" noProof="0" dirty="0"/>
            <a:t>Bundled Services with transparent description and Unit Prices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en-US" noProof="0" dirty="0"/>
        </a:p>
      </dgm:t>
    </dgm:pt>
    <dgm:pt modelId="{D539DC50-C6AF-42B0-B9B1-CEE2C17D1A46}">
      <dgm:prSet phldrT="[Texte]" custT="1"/>
      <dgm:spPr/>
      <dgm:t>
        <a:bodyPr rIns="1008000"/>
        <a:lstStyle/>
        <a:p>
          <a:pPr algn="l"/>
          <a:r>
            <a:rPr lang="en-US" sz="2000" noProof="0" dirty="0"/>
            <a:t>Allocation / Invoice</a:t>
          </a:r>
        </a:p>
        <a:p>
          <a:pPr algn="l"/>
          <a:r>
            <a:rPr lang="en-US" sz="2000" noProof="0" dirty="0"/>
            <a:t>Reporting on consumption</a:t>
          </a:r>
        </a:p>
        <a:p>
          <a:pPr algn="l"/>
          <a:r>
            <a:rPr lang="en-US" sz="2000" noProof="0" dirty="0"/>
            <a:t>Cost Decision and Analysis</a:t>
          </a:r>
          <a:endParaRPr lang="en-US" sz="1400" noProof="0" dirty="0"/>
        </a:p>
      </dgm:t>
    </dgm:pt>
    <dgm:pt modelId="{F274FE44-B6CB-4E4F-8B59-CA3521F2AEB1}" type="par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BD89F332-F82C-491A-B499-91FB60CD9D01}" type="sibTrans" cxnId="{786F2A09-D0C3-449E-A44C-0B3D400E2E40}">
      <dgm:prSet/>
      <dgm:spPr/>
      <dgm:t>
        <a:bodyPr/>
        <a:lstStyle/>
        <a:p>
          <a:endParaRPr lang="en-US" noProof="0" dirty="0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1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1"/>
      <dgm:spPr/>
      <dgm:t>
        <a:bodyPr/>
        <a:lstStyle/>
        <a:p>
          <a:endParaRPr lang="en-GB"/>
        </a:p>
      </dgm:t>
    </dgm:pt>
    <dgm:pt modelId="{33946EEE-4181-4AD5-84E5-2875C6E6528B}" type="pres">
      <dgm:prSet presAssocID="{D539DC50-C6AF-42B0-B9B1-CEE2C17D1A4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AE36C36-15AC-42DB-A42C-5D1B01F28575}" type="presOf" srcId="{523B2B86-DFA4-435C-AB55-4C680792D6D0}" destId="{3370F613-4F75-4558-AFC8-6665CA27A709}" srcOrd="0" destOrd="0" presId="urn:microsoft.com/office/officeart/2005/8/layout/process1"/>
    <dgm:cxn modelId="{046AF3CB-A7D2-49F4-841F-89FEB5021EE9}" type="presOf" srcId="{C3A88955-B633-461B-96A1-A52D9D645F31}" destId="{786EB8D7-4602-4BF4-B054-0E628855B7AE}" srcOrd="0" destOrd="0" presId="urn:microsoft.com/office/officeart/2005/8/layout/process1"/>
    <dgm:cxn modelId="{FB1F4D16-3935-4504-ABD4-7C671D549415}" type="presOf" srcId="{653D0232-0471-4791-8B92-831505924B54}" destId="{924CD38B-A3E6-4A0D-A096-A3AC48D99ED8}" srcOrd="0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2DC0E479-A0E8-4750-91AA-810EA6819F7F}" type="presOf" srcId="{D539DC50-C6AF-42B0-B9B1-CEE2C17D1A46}" destId="{33946EEE-4181-4AD5-84E5-2875C6E6528B}" srcOrd="0" destOrd="0" presId="urn:microsoft.com/office/officeart/2005/8/layout/process1"/>
    <dgm:cxn modelId="{786F2A09-D0C3-449E-A44C-0B3D400E2E40}" srcId="{523B2B86-DFA4-435C-AB55-4C680792D6D0}" destId="{D539DC50-C6AF-42B0-B9B1-CEE2C17D1A46}" srcOrd="1" destOrd="0" parTransId="{F274FE44-B6CB-4E4F-8B59-CA3521F2AEB1}" sibTransId="{BD89F332-F82C-491A-B499-91FB60CD9D01}"/>
    <dgm:cxn modelId="{C45B0316-2AEA-4271-BFEF-1E62514C24AE}" type="presOf" srcId="{C3A88955-B633-461B-96A1-A52D9D645F31}" destId="{EFBD0941-0A9F-4C97-A0F3-99C8261516A0}" srcOrd="1" destOrd="0" presId="urn:microsoft.com/office/officeart/2005/8/layout/process1"/>
    <dgm:cxn modelId="{DA63AEBB-215D-41F7-8381-F82EB251D16F}" type="presParOf" srcId="{3370F613-4F75-4558-AFC8-6665CA27A709}" destId="{924CD38B-A3E6-4A0D-A096-A3AC48D99ED8}" srcOrd="0" destOrd="0" presId="urn:microsoft.com/office/officeart/2005/8/layout/process1"/>
    <dgm:cxn modelId="{136C27AA-27B2-4511-9495-F079715C2016}" type="presParOf" srcId="{3370F613-4F75-4558-AFC8-6665CA27A709}" destId="{786EB8D7-4602-4BF4-B054-0E628855B7AE}" srcOrd="1" destOrd="0" presId="urn:microsoft.com/office/officeart/2005/8/layout/process1"/>
    <dgm:cxn modelId="{255B1974-65D5-4BD0-B4DC-5EC2071587FF}" type="presParOf" srcId="{786EB8D7-4602-4BF4-B054-0E628855B7AE}" destId="{EFBD0941-0A9F-4C97-A0F3-99C8261516A0}" srcOrd="0" destOrd="0" presId="urn:microsoft.com/office/officeart/2005/8/layout/process1"/>
    <dgm:cxn modelId="{AA664F51-C3E1-4B49-BD8F-AD102465F55F}" type="presParOf" srcId="{3370F613-4F75-4558-AFC8-6665CA27A709}" destId="{33946EEE-4181-4AD5-84E5-2875C6E6528B}" srcOrd="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59EDF-E39E-4C6F-A62A-BDD26A3C6BB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397D3C8-31A9-4410-B30C-8900B034F97B}">
      <dgm:prSet phldrT="[Texte]"/>
      <dgm:spPr/>
      <dgm:t>
        <a:bodyPr/>
        <a:lstStyle/>
        <a:p>
          <a:r>
            <a:rPr lang="en-US" noProof="0" dirty="0"/>
            <a:t>Cost of Services</a:t>
          </a:r>
        </a:p>
      </dgm:t>
    </dgm:pt>
    <dgm:pt modelId="{BE25B986-9354-482D-8DFC-A16F1BFF8FE6}" type="parTrans" cxnId="{793E7349-C46B-4D59-963E-DD1EB5A06BF8}">
      <dgm:prSet/>
      <dgm:spPr/>
      <dgm:t>
        <a:bodyPr/>
        <a:lstStyle/>
        <a:p>
          <a:endParaRPr lang="en-US" noProof="0" dirty="0"/>
        </a:p>
      </dgm:t>
    </dgm:pt>
    <dgm:pt modelId="{F09F6CF3-CC9F-4ADA-B9CA-05FB83CBC47B}" type="sibTrans" cxnId="{793E7349-C46B-4D59-963E-DD1EB5A06BF8}">
      <dgm:prSet/>
      <dgm:spPr/>
      <dgm:t>
        <a:bodyPr/>
        <a:lstStyle/>
        <a:p>
          <a:endParaRPr lang="en-US" noProof="0" dirty="0"/>
        </a:p>
      </dgm:t>
    </dgm:pt>
    <dgm:pt modelId="{5E6D1068-CC5A-4EFB-981B-A289841A46FD}">
      <dgm:prSet phldrT="[Texte]"/>
      <dgm:spPr/>
      <dgm:t>
        <a:bodyPr/>
        <a:lstStyle/>
        <a:p>
          <a:r>
            <a:rPr lang="en-US" noProof="0" dirty="0"/>
            <a:t>Total Volumes</a:t>
          </a:r>
        </a:p>
      </dgm:t>
    </dgm:pt>
    <dgm:pt modelId="{EB7BDC1D-FF3C-475E-91FF-5630D914D505}" type="parTrans" cxnId="{99C2D60F-D0CD-4A43-871B-47DD7429651D}">
      <dgm:prSet/>
      <dgm:spPr/>
      <dgm:t>
        <a:bodyPr/>
        <a:lstStyle/>
        <a:p>
          <a:endParaRPr lang="en-US" noProof="0" dirty="0"/>
        </a:p>
      </dgm:t>
    </dgm:pt>
    <dgm:pt modelId="{7B1F0230-FFEA-423F-86AB-3CA5DC67F9D0}" type="sibTrans" cxnId="{99C2D60F-D0CD-4A43-871B-47DD7429651D}">
      <dgm:prSet/>
      <dgm:spPr/>
      <dgm:t>
        <a:bodyPr/>
        <a:lstStyle/>
        <a:p>
          <a:endParaRPr lang="en-US" noProof="0" dirty="0"/>
        </a:p>
      </dgm:t>
    </dgm:pt>
    <dgm:pt modelId="{2F3F8305-ED91-4CE4-ACF9-3A2C437ED9F1}">
      <dgm:prSet phldrT="[Texte]"/>
      <dgm:spPr/>
      <dgm:t>
        <a:bodyPr/>
        <a:lstStyle/>
        <a:p>
          <a:r>
            <a:rPr lang="en-US" noProof="0" dirty="0"/>
            <a:t>Unit price</a:t>
          </a:r>
        </a:p>
      </dgm:t>
    </dgm:pt>
    <dgm:pt modelId="{A9D5CF8B-9F55-4B0A-AAAD-DD5470C8ED61}" type="parTrans" cxnId="{5D2B19A3-36C6-43C1-B3A6-2A0E7AB734DA}">
      <dgm:prSet/>
      <dgm:spPr/>
      <dgm:t>
        <a:bodyPr/>
        <a:lstStyle/>
        <a:p>
          <a:endParaRPr lang="en-US" noProof="0" dirty="0"/>
        </a:p>
      </dgm:t>
    </dgm:pt>
    <dgm:pt modelId="{BCDD8226-FBC1-4905-9685-548A57D4B729}" type="sibTrans" cxnId="{5D2B19A3-36C6-43C1-B3A6-2A0E7AB734DA}">
      <dgm:prSet/>
      <dgm:spPr/>
      <dgm:t>
        <a:bodyPr/>
        <a:lstStyle/>
        <a:p>
          <a:endParaRPr lang="en-US" noProof="0" dirty="0"/>
        </a:p>
      </dgm:t>
    </dgm:pt>
    <dgm:pt modelId="{6359C815-C4AD-4E61-AD3A-929C4E82DE87}">
      <dgm:prSet phldrT="[Texte]"/>
      <dgm:spPr/>
      <dgm:t>
        <a:bodyPr/>
        <a:lstStyle/>
        <a:p>
          <a:r>
            <a:rPr lang="en-US" noProof="0" dirty="0"/>
            <a:t>Volumes * Unit Prices</a:t>
          </a:r>
        </a:p>
      </dgm:t>
    </dgm:pt>
    <dgm:pt modelId="{45E0C3B3-8893-43CC-8EDA-5D7B898B095E}" type="parTrans" cxnId="{0A0D1663-F7D4-446F-86DB-EB34A4D09812}">
      <dgm:prSet/>
      <dgm:spPr/>
      <dgm:t>
        <a:bodyPr/>
        <a:lstStyle/>
        <a:p>
          <a:endParaRPr lang="en-US" noProof="0" dirty="0"/>
        </a:p>
      </dgm:t>
    </dgm:pt>
    <dgm:pt modelId="{78F89F0B-CD78-4124-A4CF-7C4BFAC2A778}" type="sibTrans" cxnId="{0A0D1663-F7D4-446F-86DB-EB34A4D09812}">
      <dgm:prSet/>
      <dgm:spPr/>
      <dgm:t>
        <a:bodyPr/>
        <a:lstStyle/>
        <a:p>
          <a:endParaRPr lang="en-US" noProof="0" dirty="0"/>
        </a:p>
      </dgm:t>
    </dgm:pt>
    <dgm:pt modelId="{0E16DC6C-346B-4E0B-86BB-32C552BA7D48}">
      <dgm:prSet phldrT="[Texte]"/>
      <dgm:spPr/>
      <dgm:t>
        <a:bodyPr/>
        <a:lstStyle/>
        <a:p>
          <a:r>
            <a:rPr lang="en-US" noProof="0" dirty="0"/>
            <a:t>Allocation per Client and Reporting</a:t>
          </a:r>
        </a:p>
      </dgm:t>
    </dgm:pt>
    <dgm:pt modelId="{BEE7B826-F153-4AAB-A700-E0016A578BFB}" type="parTrans" cxnId="{CCBB6337-F1FB-4BC5-B0F2-F788263D0A86}">
      <dgm:prSet/>
      <dgm:spPr/>
      <dgm:t>
        <a:bodyPr/>
        <a:lstStyle/>
        <a:p>
          <a:endParaRPr lang="en-US" noProof="0" dirty="0"/>
        </a:p>
      </dgm:t>
    </dgm:pt>
    <dgm:pt modelId="{37C54F60-C240-40B8-8590-8B4C44FA4BD1}" type="sibTrans" cxnId="{CCBB6337-F1FB-4BC5-B0F2-F788263D0A86}">
      <dgm:prSet/>
      <dgm:spPr/>
      <dgm:t>
        <a:bodyPr/>
        <a:lstStyle/>
        <a:p>
          <a:endParaRPr lang="en-US" noProof="0" dirty="0"/>
        </a:p>
      </dgm:t>
    </dgm:pt>
    <dgm:pt modelId="{17DC2772-635D-4DD7-ADD7-D69116CE250B}" type="pres">
      <dgm:prSet presAssocID="{3CE59EDF-E39E-4C6F-A62A-BDD26A3C6BB0}" presName="CompostProcess" presStyleCnt="0">
        <dgm:presLayoutVars>
          <dgm:dir/>
          <dgm:resizeHandles val="exact"/>
        </dgm:presLayoutVars>
      </dgm:prSet>
      <dgm:spPr/>
    </dgm:pt>
    <dgm:pt modelId="{006B398A-E99F-4E4D-95C9-D0E2CB5482E8}" type="pres">
      <dgm:prSet presAssocID="{3CE59EDF-E39E-4C6F-A62A-BDD26A3C6BB0}" presName="arrow" presStyleLbl="bgShp" presStyleIdx="0" presStyleCnt="1"/>
      <dgm:spPr/>
    </dgm:pt>
    <dgm:pt modelId="{8F7BD9C8-9D1A-4B76-84F3-EA9E83FBE9FC}" type="pres">
      <dgm:prSet presAssocID="{3CE59EDF-E39E-4C6F-A62A-BDD26A3C6BB0}" presName="linearProcess" presStyleCnt="0"/>
      <dgm:spPr/>
    </dgm:pt>
    <dgm:pt modelId="{0F18A0FE-C87C-43A9-9ABC-F2053F95BAF7}" type="pres">
      <dgm:prSet presAssocID="{B397D3C8-31A9-4410-B30C-8900B034F97B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1FAA0D-ACC8-494D-856B-DA53BD173D9B}" type="pres">
      <dgm:prSet presAssocID="{F09F6CF3-CC9F-4ADA-B9CA-05FB83CBC47B}" presName="sibTrans" presStyleCnt="0"/>
      <dgm:spPr/>
    </dgm:pt>
    <dgm:pt modelId="{0A0346C2-1CC9-450A-998A-BCBFDF305998}" type="pres">
      <dgm:prSet presAssocID="{5E6D1068-CC5A-4EFB-981B-A289841A46FD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9FF9171-5F87-4545-BB25-D86208F4024E}" type="pres">
      <dgm:prSet presAssocID="{7B1F0230-FFEA-423F-86AB-3CA5DC67F9D0}" presName="sibTrans" presStyleCnt="0"/>
      <dgm:spPr/>
    </dgm:pt>
    <dgm:pt modelId="{ABD08B95-79F7-45A3-BE86-321851E84A57}" type="pres">
      <dgm:prSet presAssocID="{2F3F8305-ED91-4CE4-ACF9-3A2C437ED9F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699CFC-A22A-485F-9A91-59075F7BA818}" type="pres">
      <dgm:prSet presAssocID="{BCDD8226-FBC1-4905-9685-548A57D4B729}" presName="sibTrans" presStyleCnt="0"/>
      <dgm:spPr/>
    </dgm:pt>
    <dgm:pt modelId="{05C309A3-7F8B-4C72-9C56-45E1FD918628}" type="pres">
      <dgm:prSet presAssocID="{6359C815-C4AD-4E61-AD3A-929C4E82DE87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205D99-A546-43CE-B55F-7935F9D95D4C}" type="pres">
      <dgm:prSet presAssocID="{78F89F0B-CD78-4124-A4CF-7C4BFAC2A778}" presName="sibTrans" presStyleCnt="0"/>
      <dgm:spPr/>
    </dgm:pt>
    <dgm:pt modelId="{68119AD6-5EDF-417F-ADF3-BDD4700A4D2D}" type="pres">
      <dgm:prSet presAssocID="{0E16DC6C-346B-4E0B-86BB-32C552BA7D4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114CFC9-02F9-4890-B29B-FA163BBEC06E}" type="presOf" srcId="{6359C815-C4AD-4E61-AD3A-929C4E82DE87}" destId="{05C309A3-7F8B-4C72-9C56-45E1FD918628}" srcOrd="0" destOrd="0" presId="urn:microsoft.com/office/officeart/2005/8/layout/hProcess9"/>
    <dgm:cxn modelId="{A0539B0E-E8BF-4242-B161-230AF8EC748F}" type="presOf" srcId="{5E6D1068-CC5A-4EFB-981B-A289841A46FD}" destId="{0A0346C2-1CC9-450A-998A-BCBFDF305998}" srcOrd="0" destOrd="0" presId="urn:microsoft.com/office/officeart/2005/8/layout/hProcess9"/>
    <dgm:cxn modelId="{883E1AFB-8DBB-4104-93ED-E2E88E8606F4}" type="presOf" srcId="{0E16DC6C-346B-4E0B-86BB-32C552BA7D48}" destId="{68119AD6-5EDF-417F-ADF3-BDD4700A4D2D}" srcOrd="0" destOrd="0" presId="urn:microsoft.com/office/officeart/2005/8/layout/hProcess9"/>
    <dgm:cxn modelId="{CCBB6337-F1FB-4BC5-B0F2-F788263D0A86}" srcId="{3CE59EDF-E39E-4C6F-A62A-BDD26A3C6BB0}" destId="{0E16DC6C-346B-4E0B-86BB-32C552BA7D48}" srcOrd="4" destOrd="0" parTransId="{BEE7B826-F153-4AAB-A700-E0016A578BFB}" sibTransId="{37C54F60-C240-40B8-8590-8B4C44FA4BD1}"/>
    <dgm:cxn modelId="{5D2B19A3-36C6-43C1-B3A6-2A0E7AB734DA}" srcId="{3CE59EDF-E39E-4C6F-A62A-BDD26A3C6BB0}" destId="{2F3F8305-ED91-4CE4-ACF9-3A2C437ED9F1}" srcOrd="2" destOrd="0" parTransId="{A9D5CF8B-9F55-4B0A-AAAD-DD5470C8ED61}" sibTransId="{BCDD8226-FBC1-4905-9685-548A57D4B729}"/>
    <dgm:cxn modelId="{D11D7401-755F-45F1-A22C-6C8D733198D6}" type="presOf" srcId="{2F3F8305-ED91-4CE4-ACF9-3A2C437ED9F1}" destId="{ABD08B95-79F7-45A3-BE86-321851E84A57}" srcOrd="0" destOrd="0" presId="urn:microsoft.com/office/officeart/2005/8/layout/hProcess9"/>
    <dgm:cxn modelId="{793E7349-C46B-4D59-963E-DD1EB5A06BF8}" srcId="{3CE59EDF-E39E-4C6F-A62A-BDD26A3C6BB0}" destId="{B397D3C8-31A9-4410-B30C-8900B034F97B}" srcOrd="0" destOrd="0" parTransId="{BE25B986-9354-482D-8DFC-A16F1BFF8FE6}" sibTransId="{F09F6CF3-CC9F-4ADA-B9CA-05FB83CBC47B}"/>
    <dgm:cxn modelId="{0A0D1663-F7D4-446F-86DB-EB34A4D09812}" srcId="{3CE59EDF-E39E-4C6F-A62A-BDD26A3C6BB0}" destId="{6359C815-C4AD-4E61-AD3A-929C4E82DE87}" srcOrd="3" destOrd="0" parTransId="{45E0C3B3-8893-43CC-8EDA-5D7B898B095E}" sibTransId="{78F89F0B-CD78-4124-A4CF-7C4BFAC2A778}"/>
    <dgm:cxn modelId="{5292BDB5-8B26-473B-8CA9-38C2BF6149BB}" type="presOf" srcId="{3CE59EDF-E39E-4C6F-A62A-BDD26A3C6BB0}" destId="{17DC2772-635D-4DD7-ADD7-D69116CE250B}" srcOrd="0" destOrd="0" presId="urn:microsoft.com/office/officeart/2005/8/layout/hProcess9"/>
    <dgm:cxn modelId="{F1825446-0533-4F91-B16C-E253AF257D62}" type="presOf" srcId="{B397D3C8-31A9-4410-B30C-8900B034F97B}" destId="{0F18A0FE-C87C-43A9-9ABC-F2053F95BAF7}" srcOrd="0" destOrd="0" presId="urn:microsoft.com/office/officeart/2005/8/layout/hProcess9"/>
    <dgm:cxn modelId="{99C2D60F-D0CD-4A43-871B-47DD7429651D}" srcId="{3CE59EDF-E39E-4C6F-A62A-BDD26A3C6BB0}" destId="{5E6D1068-CC5A-4EFB-981B-A289841A46FD}" srcOrd="1" destOrd="0" parTransId="{EB7BDC1D-FF3C-475E-91FF-5630D914D505}" sibTransId="{7B1F0230-FFEA-423F-86AB-3CA5DC67F9D0}"/>
    <dgm:cxn modelId="{E7CCD370-E68D-4551-A505-C6D3409C0B91}" type="presParOf" srcId="{17DC2772-635D-4DD7-ADD7-D69116CE250B}" destId="{006B398A-E99F-4E4D-95C9-D0E2CB5482E8}" srcOrd="0" destOrd="0" presId="urn:microsoft.com/office/officeart/2005/8/layout/hProcess9"/>
    <dgm:cxn modelId="{39135CEF-7009-4120-AD9D-E413CC7C415A}" type="presParOf" srcId="{17DC2772-635D-4DD7-ADD7-D69116CE250B}" destId="{8F7BD9C8-9D1A-4B76-84F3-EA9E83FBE9FC}" srcOrd="1" destOrd="0" presId="urn:microsoft.com/office/officeart/2005/8/layout/hProcess9"/>
    <dgm:cxn modelId="{C433BDC0-2213-4D5A-A1A9-0B28BB534A24}" type="presParOf" srcId="{8F7BD9C8-9D1A-4B76-84F3-EA9E83FBE9FC}" destId="{0F18A0FE-C87C-43A9-9ABC-F2053F95BAF7}" srcOrd="0" destOrd="0" presId="urn:microsoft.com/office/officeart/2005/8/layout/hProcess9"/>
    <dgm:cxn modelId="{A0E1B0FD-A77D-4943-8887-1CD50B7F2239}" type="presParOf" srcId="{8F7BD9C8-9D1A-4B76-84F3-EA9E83FBE9FC}" destId="{CF1FAA0D-ACC8-494D-856B-DA53BD173D9B}" srcOrd="1" destOrd="0" presId="urn:microsoft.com/office/officeart/2005/8/layout/hProcess9"/>
    <dgm:cxn modelId="{10609B5C-F019-441F-8C2A-8655EE88A548}" type="presParOf" srcId="{8F7BD9C8-9D1A-4B76-84F3-EA9E83FBE9FC}" destId="{0A0346C2-1CC9-450A-998A-BCBFDF305998}" srcOrd="2" destOrd="0" presId="urn:microsoft.com/office/officeart/2005/8/layout/hProcess9"/>
    <dgm:cxn modelId="{AC4172B9-5F9B-438B-B33A-21B65A849143}" type="presParOf" srcId="{8F7BD9C8-9D1A-4B76-84F3-EA9E83FBE9FC}" destId="{39FF9171-5F87-4545-BB25-D86208F4024E}" srcOrd="3" destOrd="0" presId="urn:microsoft.com/office/officeart/2005/8/layout/hProcess9"/>
    <dgm:cxn modelId="{CE742E7D-6DDF-4C90-8992-15DB009CFA4F}" type="presParOf" srcId="{8F7BD9C8-9D1A-4B76-84F3-EA9E83FBE9FC}" destId="{ABD08B95-79F7-45A3-BE86-321851E84A57}" srcOrd="4" destOrd="0" presId="urn:microsoft.com/office/officeart/2005/8/layout/hProcess9"/>
    <dgm:cxn modelId="{1BEE75DB-4363-4C4A-A412-2870FE429CBE}" type="presParOf" srcId="{8F7BD9C8-9D1A-4B76-84F3-EA9E83FBE9FC}" destId="{09699CFC-A22A-485F-9A91-59075F7BA818}" srcOrd="5" destOrd="0" presId="urn:microsoft.com/office/officeart/2005/8/layout/hProcess9"/>
    <dgm:cxn modelId="{980E44C9-D0DF-40E8-A53E-C08E0182739B}" type="presParOf" srcId="{8F7BD9C8-9D1A-4B76-84F3-EA9E83FBE9FC}" destId="{05C309A3-7F8B-4C72-9C56-45E1FD918628}" srcOrd="6" destOrd="0" presId="urn:microsoft.com/office/officeart/2005/8/layout/hProcess9"/>
    <dgm:cxn modelId="{8F6E1B74-255A-4DE1-BC6A-8629B2706415}" type="presParOf" srcId="{8F7BD9C8-9D1A-4B76-84F3-EA9E83FBE9FC}" destId="{D6205D99-A546-43CE-B55F-7935F9D95D4C}" srcOrd="7" destOrd="0" presId="urn:microsoft.com/office/officeart/2005/8/layout/hProcess9"/>
    <dgm:cxn modelId="{4C686817-2AA0-4952-AC13-768B1409D165}" type="presParOf" srcId="{8F7BD9C8-9D1A-4B76-84F3-EA9E83FBE9FC}" destId="{68119AD6-5EDF-417F-ADF3-BDD4700A4D2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3B2B86-DFA4-435C-AB55-4C680792D6D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653D0232-0471-4791-8B92-831505924B54}">
      <dgm:prSet phldrT="[Texte]"/>
      <dgm:spPr/>
      <dgm:t>
        <a:bodyPr/>
        <a:lstStyle/>
        <a:p>
          <a:r>
            <a:rPr lang="fr-BE" dirty="0"/>
            <a:t>Budget	</a:t>
          </a:r>
        </a:p>
      </dgm:t>
    </dgm:pt>
    <dgm:pt modelId="{C964064B-59DD-41D2-A869-7475090E84E8}" type="parTrans" cxnId="{92ADE2F8-0C69-4D0E-A5AE-22DF64876921}">
      <dgm:prSet/>
      <dgm:spPr/>
      <dgm:t>
        <a:bodyPr/>
        <a:lstStyle/>
        <a:p>
          <a:endParaRPr lang="fr-BE"/>
        </a:p>
      </dgm:t>
    </dgm:pt>
    <dgm:pt modelId="{C3A88955-B633-461B-96A1-A52D9D645F31}" type="sibTrans" cxnId="{92ADE2F8-0C69-4D0E-A5AE-22DF64876921}">
      <dgm:prSet/>
      <dgm:spPr/>
      <dgm:t>
        <a:bodyPr/>
        <a:lstStyle/>
        <a:p>
          <a:endParaRPr lang="fr-BE"/>
        </a:p>
      </dgm:t>
    </dgm:pt>
    <dgm:pt modelId="{75F4B200-1DB0-428E-A467-A2B2887F34E6}">
      <dgm:prSet phldrT="[Texte]"/>
      <dgm:spPr/>
      <dgm:t>
        <a:bodyPr/>
        <a:lstStyle/>
        <a:p>
          <a:r>
            <a:rPr lang="fr-BE" dirty="0" err="1"/>
            <a:t>Cost</a:t>
          </a:r>
          <a:r>
            <a:rPr lang="fr-BE" dirty="0"/>
            <a:t> Model</a:t>
          </a:r>
        </a:p>
      </dgm:t>
    </dgm:pt>
    <dgm:pt modelId="{1E91E2C9-C075-4F70-A423-1369EB44A0C9}" type="parTrans" cxnId="{ABF4E829-100E-4CE1-A7DE-45E5ADA1FC79}">
      <dgm:prSet/>
      <dgm:spPr/>
      <dgm:t>
        <a:bodyPr/>
        <a:lstStyle/>
        <a:p>
          <a:endParaRPr lang="fr-BE"/>
        </a:p>
      </dgm:t>
    </dgm:pt>
    <dgm:pt modelId="{AF3CC33D-3889-447E-9D3A-205C64437B52}" type="sibTrans" cxnId="{ABF4E829-100E-4CE1-A7DE-45E5ADA1FC79}">
      <dgm:prSet/>
      <dgm:spPr/>
      <dgm:t>
        <a:bodyPr/>
        <a:lstStyle/>
        <a:p>
          <a:endParaRPr lang="fr-BE"/>
        </a:p>
      </dgm:t>
    </dgm:pt>
    <dgm:pt modelId="{E7A14C52-676E-462F-9B93-C657B82AB4B6}">
      <dgm:prSet/>
      <dgm:spPr/>
      <dgm:t>
        <a:bodyPr/>
        <a:lstStyle/>
        <a:p>
          <a:r>
            <a:rPr lang="fr-BE" dirty="0"/>
            <a:t>Services</a:t>
          </a:r>
        </a:p>
      </dgm:t>
    </dgm:pt>
    <dgm:pt modelId="{CF7C6835-0F3E-4826-A052-F5F0FC443D94}" type="parTrans" cxnId="{0AA95679-CD97-4408-BEDD-BD8945F47139}">
      <dgm:prSet/>
      <dgm:spPr/>
      <dgm:t>
        <a:bodyPr/>
        <a:lstStyle/>
        <a:p>
          <a:endParaRPr lang="fr-BE"/>
        </a:p>
      </dgm:t>
    </dgm:pt>
    <dgm:pt modelId="{0815D0C0-AF32-46C3-9376-E7B5CD39AA72}" type="sibTrans" cxnId="{0AA95679-CD97-4408-BEDD-BD8945F47139}">
      <dgm:prSet/>
      <dgm:spPr/>
      <dgm:t>
        <a:bodyPr/>
        <a:lstStyle/>
        <a:p>
          <a:endParaRPr lang="fr-BE"/>
        </a:p>
      </dgm:t>
    </dgm:pt>
    <dgm:pt modelId="{3370F613-4F75-4558-AFC8-6665CA27A709}" type="pres">
      <dgm:prSet presAssocID="{523B2B86-DFA4-435C-AB55-4C680792D6D0}" presName="Name0" presStyleCnt="0">
        <dgm:presLayoutVars>
          <dgm:dir/>
          <dgm:resizeHandles val="exact"/>
        </dgm:presLayoutVars>
      </dgm:prSet>
      <dgm:spPr/>
    </dgm:pt>
    <dgm:pt modelId="{924CD38B-A3E6-4A0D-A096-A3AC48D99ED8}" type="pres">
      <dgm:prSet presAssocID="{653D0232-0471-4791-8B92-831505924B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86EB8D7-4602-4BF4-B054-0E628855B7AE}" type="pres">
      <dgm:prSet presAssocID="{C3A88955-B633-461B-96A1-A52D9D645F31}" presName="sibTrans" presStyleLbl="sibTrans2D1" presStyleIdx="0" presStyleCnt="2"/>
      <dgm:spPr/>
      <dgm:t>
        <a:bodyPr/>
        <a:lstStyle/>
        <a:p>
          <a:endParaRPr lang="en-GB"/>
        </a:p>
      </dgm:t>
    </dgm:pt>
    <dgm:pt modelId="{EFBD0941-0A9F-4C97-A0F3-99C8261516A0}" type="pres">
      <dgm:prSet presAssocID="{C3A88955-B633-461B-96A1-A52D9D645F31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33D56091-4483-4785-B67A-2D8DF16FA0F5}" type="pres">
      <dgm:prSet presAssocID="{75F4B200-1DB0-428E-A467-A2B2887F34E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D3F7E02-DD85-432A-984F-9A8C852DECF5}" type="pres">
      <dgm:prSet presAssocID="{AF3CC33D-3889-447E-9D3A-205C64437B52}" presName="sibTrans" presStyleLbl="sibTrans2D1" presStyleIdx="1" presStyleCnt="2"/>
      <dgm:spPr/>
      <dgm:t>
        <a:bodyPr/>
        <a:lstStyle/>
        <a:p>
          <a:endParaRPr lang="en-GB"/>
        </a:p>
      </dgm:t>
    </dgm:pt>
    <dgm:pt modelId="{778976F8-3506-4BA9-9AA2-370A6AFE5B68}" type="pres">
      <dgm:prSet presAssocID="{AF3CC33D-3889-447E-9D3A-205C64437B52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67F4B8A2-F0B0-4B5F-9264-D21338EEF6CB}" type="pres">
      <dgm:prSet presAssocID="{E7A14C52-676E-462F-9B93-C657B82AB4B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260AD9B-BCC2-4C38-BE80-D0AD1B1CDF81}" type="presOf" srcId="{523B2B86-DFA4-435C-AB55-4C680792D6D0}" destId="{3370F613-4F75-4558-AFC8-6665CA27A709}" srcOrd="0" destOrd="0" presId="urn:microsoft.com/office/officeart/2005/8/layout/process1"/>
    <dgm:cxn modelId="{D29E5105-91D3-4F14-9713-950880D3172E}" type="presOf" srcId="{75F4B200-1DB0-428E-A467-A2B2887F34E6}" destId="{33D56091-4483-4785-B67A-2D8DF16FA0F5}" srcOrd="0" destOrd="0" presId="urn:microsoft.com/office/officeart/2005/8/layout/process1"/>
    <dgm:cxn modelId="{93047947-64A9-4C30-A7F6-A7C41F62DE8C}" type="presOf" srcId="{C3A88955-B633-461B-96A1-A52D9D645F31}" destId="{786EB8D7-4602-4BF4-B054-0E628855B7AE}" srcOrd="0" destOrd="0" presId="urn:microsoft.com/office/officeart/2005/8/layout/process1"/>
    <dgm:cxn modelId="{92ADE2F8-0C69-4D0E-A5AE-22DF64876921}" srcId="{523B2B86-DFA4-435C-AB55-4C680792D6D0}" destId="{653D0232-0471-4791-8B92-831505924B54}" srcOrd="0" destOrd="0" parTransId="{C964064B-59DD-41D2-A869-7475090E84E8}" sibTransId="{C3A88955-B633-461B-96A1-A52D9D645F31}"/>
    <dgm:cxn modelId="{D1AEF21F-4CA2-474B-945D-E77CEACEBFA5}" type="presOf" srcId="{C3A88955-B633-461B-96A1-A52D9D645F31}" destId="{EFBD0941-0A9F-4C97-A0F3-99C8261516A0}" srcOrd="1" destOrd="0" presId="urn:microsoft.com/office/officeart/2005/8/layout/process1"/>
    <dgm:cxn modelId="{BE9BEB83-227D-4538-A660-87E7B178303A}" type="presOf" srcId="{653D0232-0471-4791-8B92-831505924B54}" destId="{924CD38B-A3E6-4A0D-A096-A3AC48D99ED8}" srcOrd="0" destOrd="0" presId="urn:microsoft.com/office/officeart/2005/8/layout/process1"/>
    <dgm:cxn modelId="{B016828A-F460-43A8-96E9-F1B30AF165D7}" type="presOf" srcId="{AF3CC33D-3889-447E-9D3A-205C64437B52}" destId="{778976F8-3506-4BA9-9AA2-370A6AFE5B68}" srcOrd="1" destOrd="0" presId="urn:microsoft.com/office/officeart/2005/8/layout/process1"/>
    <dgm:cxn modelId="{ABF4E829-100E-4CE1-A7DE-45E5ADA1FC79}" srcId="{523B2B86-DFA4-435C-AB55-4C680792D6D0}" destId="{75F4B200-1DB0-428E-A467-A2B2887F34E6}" srcOrd="1" destOrd="0" parTransId="{1E91E2C9-C075-4F70-A423-1369EB44A0C9}" sibTransId="{AF3CC33D-3889-447E-9D3A-205C64437B52}"/>
    <dgm:cxn modelId="{4F344C31-CAB9-4D92-A810-D82B848BDE90}" type="presOf" srcId="{E7A14C52-676E-462F-9B93-C657B82AB4B6}" destId="{67F4B8A2-F0B0-4B5F-9264-D21338EEF6CB}" srcOrd="0" destOrd="0" presId="urn:microsoft.com/office/officeart/2005/8/layout/process1"/>
    <dgm:cxn modelId="{0AA95679-CD97-4408-BEDD-BD8945F47139}" srcId="{523B2B86-DFA4-435C-AB55-4C680792D6D0}" destId="{E7A14C52-676E-462F-9B93-C657B82AB4B6}" srcOrd="2" destOrd="0" parTransId="{CF7C6835-0F3E-4826-A052-F5F0FC443D94}" sibTransId="{0815D0C0-AF32-46C3-9376-E7B5CD39AA72}"/>
    <dgm:cxn modelId="{88A9A3F8-DEAC-40C3-BA48-2B6F0040C2F5}" type="presOf" srcId="{AF3CC33D-3889-447E-9D3A-205C64437B52}" destId="{5D3F7E02-DD85-432A-984F-9A8C852DECF5}" srcOrd="0" destOrd="0" presId="urn:microsoft.com/office/officeart/2005/8/layout/process1"/>
    <dgm:cxn modelId="{D45C9599-28DD-4B52-B6D6-23869981B5CE}" type="presParOf" srcId="{3370F613-4F75-4558-AFC8-6665CA27A709}" destId="{924CD38B-A3E6-4A0D-A096-A3AC48D99ED8}" srcOrd="0" destOrd="0" presId="urn:microsoft.com/office/officeart/2005/8/layout/process1"/>
    <dgm:cxn modelId="{55056DC7-7251-4500-8C23-402AD323E105}" type="presParOf" srcId="{3370F613-4F75-4558-AFC8-6665CA27A709}" destId="{786EB8D7-4602-4BF4-B054-0E628855B7AE}" srcOrd="1" destOrd="0" presId="urn:microsoft.com/office/officeart/2005/8/layout/process1"/>
    <dgm:cxn modelId="{64910678-47C5-4A5E-9726-EF8FE93A6871}" type="presParOf" srcId="{786EB8D7-4602-4BF4-B054-0E628855B7AE}" destId="{EFBD0941-0A9F-4C97-A0F3-99C8261516A0}" srcOrd="0" destOrd="0" presId="urn:microsoft.com/office/officeart/2005/8/layout/process1"/>
    <dgm:cxn modelId="{31E6DECA-FE2A-46F4-9FAF-9B77F6AE56D1}" type="presParOf" srcId="{3370F613-4F75-4558-AFC8-6665CA27A709}" destId="{33D56091-4483-4785-B67A-2D8DF16FA0F5}" srcOrd="2" destOrd="0" presId="urn:microsoft.com/office/officeart/2005/8/layout/process1"/>
    <dgm:cxn modelId="{58700DF3-21D1-463A-AFE1-1D4A29B3E01C}" type="presParOf" srcId="{3370F613-4F75-4558-AFC8-6665CA27A709}" destId="{5D3F7E02-DD85-432A-984F-9A8C852DECF5}" srcOrd="3" destOrd="0" presId="urn:microsoft.com/office/officeart/2005/8/layout/process1"/>
    <dgm:cxn modelId="{922DCF1C-0DDE-464C-BFB4-DDA3390721D0}" type="presParOf" srcId="{5D3F7E02-DD85-432A-984F-9A8C852DECF5}" destId="{778976F8-3506-4BA9-9AA2-370A6AFE5B68}" srcOrd="0" destOrd="0" presId="urn:microsoft.com/office/officeart/2005/8/layout/process1"/>
    <dgm:cxn modelId="{75733234-1BEB-4B85-BDF4-FF125A006F75}" type="presParOf" srcId="{3370F613-4F75-4558-AFC8-6665CA27A709}" destId="{67F4B8A2-F0B0-4B5F-9264-D21338EEF6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5EA6F7-978A-4891-BC7F-5EFE08DDF5F2}" type="datetimeFigureOut">
              <a:rPr lang="fr-BE"/>
              <a:pPr>
                <a:defRPr/>
              </a:pPr>
              <a:t>19-04-17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B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B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50BCEC81-30FC-4C83-9D33-C17832E29950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701950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BE" altLang="fr-FR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83FF4013-8DF9-4A22-A218-FF7FF18B0304}" type="slidenum">
              <a:rPr lang="fr-BE" altLang="fr-FR" smtClean="0"/>
              <a:pPr>
                <a:spcBef>
                  <a:spcPct val="0"/>
                </a:spcBef>
              </a:pPr>
              <a:t>1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972914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20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91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3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98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09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319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71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53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31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43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332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05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70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15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20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524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2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93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52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42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3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636516-DF66-4DAF-9837-77B4DC36C546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277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FAF5DD-09FF-4BC4-BD1E-FD503B57CF1A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260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81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87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89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9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6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12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2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4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C472A2-B886-43A8-ABAF-437F851E6592}" type="slidenum">
              <a:rPr altLang="en-US" noProof="1"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GB" altLang="en-US" noProof="1">
              <a:latin typeface="Arial" charset="0"/>
            </a:endParaRPr>
          </a:p>
        </p:txBody>
      </p:sp>
      <p:sp>
        <p:nvSpPr>
          <p:cNvPr id="3174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4538"/>
            <a:ext cx="4965700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Slide Number Placeholder 3"/>
          <p:cNvSpPr txBox="1">
            <a:spLocks noGrp="1"/>
          </p:cNvSpPr>
          <p:nvPr/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DE190F-1EC0-4EF1-BCD3-D5DA1FD5117D}" type="slidenum">
              <a:rPr lang="en-US" altLang="en-US">
                <a:solidFill>
                  <a:srgbClr val="000000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  <a:p>
            <a:endParaRPr lang="en-GB" alt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77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3016"/>
            <a:ext cx="9144000" cy="20657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B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2601C-C3A9-4075-A354-91202C8AA6D7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42644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3016"/>
            <a:ext cx="9144000" cy="20657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B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B318A-ABBA-4EBD-B944-DB411122CB22}" type="slidenum">
              <a:rPr lang="fr-BE" altLang="fr-FR"/>
              <a:pPr>
                <a:defRPr/>
              </a:pPr>
              <a:t>‹#›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436689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59740-4885-4897-ABD3-2D8E53356D20}" type="slidenum">
              <a:rPr lang="fr-BE" altLang="fr-FR"/>
              <a:pPr>
                <a:defRPr/>
              </a:pPr>
              <a:t>‹#›</a:t>
            </a:fld>
            <a:endParaRPr lang="fr-BE" altLang="fr-FR" dirty="0"/>
          </a:p>
        </p:txBody>
      </p:sp>
    </p:spTree>
    <p:extLst>
      <p:ext uri="{BB962C8B-B14F-4D97-AF65-F5344CB8AC3E}">
        <p14:creationId xmlns:p14="http://schemas.microsoft.com/office/powerpoint/2010/main" val="352996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49685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496855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69088"/>
            <a:ext cx="6227763" cy="1889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Test of a Footer - EXECUTIVE EDUCATION - 2010</a:t>
            </a:r>
            <a:endParaRPr lang="fr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0671-82F7-463A-9F89-C46DD83463C6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18130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 algn="ctr">
              <a:buNone/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64506"/>
            <a:ext cx="4040188" cy="42567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 algn="ctr">
              <a:buNone/>
              <a:defRPr sz="20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64506"/>
            <a:ext cx="4041775" cy="425678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69088"/>
            <a:ext cx="6227763" cy="1889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Test of a Footer - EXECUTIVE EDUCATION - 2010</a:t>
            </a:r>
            <a:endParaRPr lang="fr-BE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48CDD3-DD31-4095-A41B-B2F42CF74CA6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244896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669088"/>
            <a:ext cx="6227763" cy="188912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Test of a Footer - EXECUTIVE EDUCATION - 2010</a:t>
            </a:r>
            <a:endParaRPr lang="fr-B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6CF1E-51BF-42E7-A933-4912B891D11A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136529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BE5D2-E85B-4FB5-B287-E9A2A8FF2525}" type="slidenum">
              <a:rPr lang="fr-BE" altLang="fr-FR"/>
              <a:pPr>
                <a:defRPr/>
              </a:pPr>
              <a:t>‹#›</a:t>
            </a:fld>
            <a:endParaRPr lang="fr-BE" altLang="fr-FR"/>
          </a:p>
        </p:txBody>
      </p:sp>
    </p:spTree>
    <p:extLst>
      <p:ext uri="{BB962C8B-B14F-4D97-AF65-F5344CB8AC3E}">
        <p14:creationId xmlns:p14="http://schemas.microsoft.com/office/powerpoint/2010/main" val="3586036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BS Buildin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3789040"/>
            <a:ext cx="9144000" cy="20657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BE" dirty="0"/>
          </a:p>
        </p:txBody>
      </p: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0" y="2679055"/>
            <a:ext cx="91440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88798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ourbes-2.gif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97" b="11758"/>
          <a:stretch>
            <a:fillRect/>
          </a:stretch>
        </p:blipFill>
        <p:spPr bwMode="auto">
          <a:xfrm>
            <a:off x="0" y="6145213"/>
            <a:ext cx="91440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  <a:endParaRPr lang="fr-BE" altLang="fr-FR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9388" y="1052513"/>
            <a:ext cx="87852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  <a:p>
            <a:pPr lvl="2"/>
            <a:r>
              <a:rPr lang="en-US" altLang="fr-FR"/>
              <a:t>Third level</a:t>
            </a:r>
          </a:p>
          <a:p>
            <a:pPr lvl="3"/>
            <a:r>
              <a:rPr lang="en-US" altLang="fr-FR"/>
              <a:t>Fourth level</a:t>
            </a:r>
          </a:p>
          <a:p>
            <a:pPr lvl="4"/>
            <a:r>
              <a:rPr lang="en-US" altLang="fr-FR"/>
              <a:t>Fifth level</a:t>
            </a:r>
            <a:endParaRPr lang="fr-BE" alt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8350" y="6597650"/>
            <a:ext cx="684213" cy="188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595959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CC345C80-3A84-4B30-8A0F-09EA273AFE63}" type="slidenum">
              <a:rPr lang="fr-BE" altLang="fr-FR"/>
              <a:pPr>
                <a:defRPr/>
              </a:pPr>
              <a:t>‹#›</a:t>
            </a:fld>
            <a:endParaRPr lang="fr-BE" altLang="fr-FR" dirty="0"/>
          </a:p>
        </p:txBody>
      </p:sp>
      <p:pic>
        <p:nvPicPr>
          <p:cNvPr id="1030" name="Picture 8" descr="New Logo SBS-EM (medium)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17224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47" r:id="rId1"/>
    <p:sldLayoutId id="2147484445" r:id="rId2"/>
    <p:sldLayoutId id="2147484446" r:id="rId3"/>
    <p:sldLayoutId id="2147484448" r:id="rId4"/>
    <p:sldLayoutId id="2147484449" r:id="rId5"/>
    <p:sldLayoutId id="2147484450" r:id="rId6"/>
    <p:sldLayoutId id="2147484451" r:id="rId7"/>
    <p:sldLayoutId id="2147484452" r:id="rId8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image" Target="../media/image37.jpeg"/><Relationship Id="rId3" Type="http://schemas.openxmlformats.org/officeDocument/2006/relationships/diagramLayout" Target="../diagrams/layout3.xml"/><Relationship Id="rId21" Type="http://schemas.openxmlformats.org/officeDocument/2006/relationships/image" Target="../media/image39.jpg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image" Target="../media/image36.jpeg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19" Type="http://schemas.openxmlformats.org/officeDocument/2006/relationships/image" Target="../media/image30.jpeg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39.jpg"/><Relationship Id="rId18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21" Type="http://schemas.microsoft.com/office/2007/relationships/diagramDrawing" Target="../diagrams/drawing8.xml"/><Relationship Id="rId7" Type="http://schemas.openxmlformats.org/officeDocument/2006/relationships/diagramData" Target="../diagrams/data7.xml"/><Relationship Id="rId12" Type="http://schemas.openxmlformats.org/officeDocument/2006/relationships/image" Target="../media/image30.jpeg"/><Relationship Id="rId17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openxmlformats.org/officeDocument/2006/relationships/image" Target="../media/image42.jpeg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41.jpeg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44.em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205038"/>
            <a:ext cx="9144000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BE" dirty="0"/>
              <a:t>GEST483 IT </a:t>
            </a:r>
            <a:r>
              <a:rPr lang="fr-BE" dirty="0" err="1"/>
              <a:t>Governance</a:t>
            </a:r>
            <a:r>
              <a:rPr lang="fr-BE" dirty="0"/>
              <a:t/>
            </a:r>
            <a:br>
              <a:rPr lang="fr-BE" dirty="0"/>
            </a:br>
            <a:r>
              <a:rPr lang="fr-BE" dirty="0"/>
              <a:t/>
            </a:r>
            <a:br>
              <a:rPr lang="fr-BE" dirty="0"/>
            </a:br>
            <a:r>
              <a:rPr lang="fr-BE" dirty="0"/>
              <a:t>- IT Value Management -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fr-BE" altLang="fr-FR"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10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794189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Val IT as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useful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framework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8496944" cy="52384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4408" y="6021288"/>
            <a:ext cx="86409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9018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11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772586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To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increase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IT value contribution to the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company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8712968" cy="50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24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12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772586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Allowing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CIO to focus on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clear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goals -</a:t>
            </a: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52425" y="1362075"/>
            <a:ext cx="7553325" cy="4576763"/>
            <a:chOff x="276" y="786"/>
            <a:chExt cx="5196" cy="3347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auto">
            <a:xfrm>
              <a:off x="610" y="1296"/>
              <a:ext cx="4622" cy="2606"/>
            </a:xfrm>
            <a:custGeom>
              <a:avLst/>
              <a:gdLst>
                <a:gd name="G0" fmla="+- 1606 0 0"/>
                <a:gd name="G1" fmla="+- 21600 0 1606"/>
                <a:gd name="G2" fmla="+- 21600 0 1606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606" y="10800"/>
                  </a:moveTo>
                  <a:cubicBezTo>
                    <a:pt x="1606" y="15878"/>
                    <a:pt x="5722" y="19994"/>
                    <a:pt x="10800" y="19994"/>
                  </a:cubicBezTo>
                  <a:cubicBezTo>
                    <a:pt x="15878" y="19994"/>
                    <a:pt x="19994" y="15878"/>
                    <a:pt x="19994" y="10800"/>
                  </a:cubicBezTo>
                  <a:cubicBezTo>
                    <a:pt x="19994" y="5722"/>
                    <a:pt x="15878" y="1606"/>
                    <a:pt x="10800" y="1606"/>
                  </a:cubicBezTo>
                  <a:cubicBezTo>
                    <a:pt x="5722" y="1606"/>
                    <a:pt x="1606" y="5722"/>
                    <a:pt x="1606" y="108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 sz="1600">
                <a:latin typeface="Futura Bk" pitchFamily="34" charset="0"/>
                <a:cs typeface="+mn-cs"/>
              </a:endParaRPr>
            </a:p>
          </p:txBody>
        </p:sp>
        <p:grpSp>
          <p:nvGrpSpPr>
            <p:cNvPr id="8" name="Group 3"/>
            <p:cNvGrpSpPr>
              <a:grpSpLocks/>
            </p:cNvGrpSpPr>
            <p:nvPr/>
          </p:nvGrpSpPr>
          <p:grpSpPr bwMode="auto">
            <a:xfrm>
              <a:off x="396" y="786"/>
              <a:ext cx="5015" cy="349"/>
              <a:chOff x="396" y="786"/>
              <a:chExt cx="5015" cy="349"/>
            </a:xfrm>
          </p:grpSpPr>
          <p:pic>
            <p:nvPicPr>
              <p:cNvPr id="22" name="Rectangle 24"/>
              <p:cNvPicPr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6" y="786"/>
                <a:ext cx="5015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432" y="834"/>
                <a:ext cx="494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0" hangingPunct="0">
                  <a:lnSpc>
                    <a:spcPct val="90000"/>
                  </a:lnSpc>
                </a:pPr>
                <a:r>
                  <a:rPr lang="en-US" sz="2000">
                    <a:solidFill>
                      <a:srgbClr val="FFFFFF"/>
                    </a:solidFill>
                    <a:latin typeface="Futura Bk" pitchFamily="34" charset="0"/>
                  </a:rPr>
                  <a:t>Business</a:t>
                </a:r>
              </a:p>
            </p:txBody>
          </p:sp>
        </p:grpSp>
        <p:grpSp>
          <p:nvGrpSpPr>
            <p:cNvPr id="9" name="Group 19"/>
            <p:cNvGrpSpPr>
              <a:grpSpLocks/>
            </p:cNvGrpSpPr>
            <p:nvPr/>
          </p:nvGrpSpPr>
          <p:grpSpPr bwMode="auto">
            <a:xfrm>
              <a:off x="2640" y="1963"/>
              <a:ext cx="528" cy="1277"/>
              <a:chOff x="4352925" y="3237946"/>
              <a:chExt cx="838199" cy="2200829"/>
            </a:xfrm>
          </p:grpSpPr>
          <p:sp>
            <p:nvSpPr>
              <p:cNvPr id="20" name="Freeform 53"/>
              <p:cNvSpPr>
                <a:spLocks noEditPoints="1"/>
              </p:cNvSpPr>
              <p:nvPr/>
            </p:nvSpPr>
            <p:spPr bwMode="auto">
              <a:xfrm>
                <a:off x="4460229" y="3237946"/>
                <a:ext cx="623591" cy="1647653"/>
              </a:xfrm>
              <a:custGeom>
                <a:avLst/>
                <a:gdLst>
                  <a:gd name="T0" fmla="*/ 2147483647 w 632"/>
                  <a:gd name="T1" fmla="*/ 2147483647 h 1740"/>
                  <a:gd name="T2" fmla="*/ 2147483647 w 632"/>
                  <a:gd name="T3" fmla="*/ 2147483647 h 1740"/>
                  <a:gd name="T4" fmla="*/ 2147483647 w 632"/>
                  <a:gd name="T5" fmla="*/ 2147483647 h 1740"/>
                  <a:gd name="T6" fmla="*/ 2147483647 w 632"/>
                  <a:gd name="T7" fmla="*/ 2147483647 h 1740"/>
                  <a:gd name="T8" fmla="*/ 2147483647 w 632"/>
                  <a:gd name="T9" fmla="*/ 2147483647 h 1740"/>
                  <a:gd name="T10" fmla="*/ 2147483647 w 632"/>
                  <a:gd name="T11" fmla="*/ 2147483647 h 1740"/>
                  <a:gd name="T12" fmla="*/ 2147483647 w 632"/>
                  <a:gd name="T13" fmla="*/ 2147483647 h 1740"/>
                  <a:gd name="T14" fmla="*/ 2147483647 w 632"/>
                  <a:gd name="T15" fmla="*/ 2147483647 h 1740"/>
                  <a:gd name="T16" fmla="*/ 2147483647 w 632"/>
                  <a:gd name="T17" fmla="*/ 2147483647 h 1740"/>
                  <a:gd name="T18" fmla="*/ 2147483647 w 632"/>
                  <a:gd name="T19" fmla="*/ 2147483647 h 1740"/>
                  <a:gd name="T20" fmla="*/ 2147483647 w 632"/>
                  <a:gd name="T21" fmla="*/ 2147483647 h 1740"/>
                  <a:gd name="T22" fmla="*/ 2147483647 w 632"/>
                  <a:gd name="T23" fmla="*/ 2147483647 h 1740"/>
                  <a:gd name="T24" fmla="*/ 2147483647 w 632"/>
                  <a:gd name="T25" fmla="*/ 2147483647 h 1740"/>
                  <a:gd name="T26" fmla="*/ 2147483647 w 632"/>
                  <a:gd name="T27" fmla="*/ 2147483647 h 1740"/>
                  <a:gd name="T28" fmla="*/ 2147483647 w 632"/>
                  <a:gd name="T29" fmla="*/ 2147483647 h 1740"/>
                  <a:gd name="T30" fmla="*/ 2147483647 w 632"/>
                  <a:gd name="T31" fmla="*/ 2147483647 h 1740"/>
                  <a:gd name="T32" fmla="*/ 2147483647 w 632"/>
                  <a:gd name="T33" fmla="*/ 2147483647 h 1740"/>
                  <a:gd name="T34" fmla="*/ 2147483647 w 632"/>
                  <a:gd name="T35" fmla="*/ 2147483647 h 1740"/>
                  <a:gd name="T36" fmla="*/ 2147483647 w 632"/>
                  <a:gd name="T37" fmla="*/ 2147483647 h 1740"/>
                  <a:gd name="T38" fmla="*/ 2147483647 w 632"/>
                  <a:gd name="T39" fmla="*/ 2147483647 h 1740"/>
                  <a:gd name="T40" fmla="*/ 2147483647 w 632"/>
                  <a:gd name="T41" fmla="*/ 2147483647 h 1740"/>
                  <a:gd name="T42" fmla="*/ 2147483647 w 632"/>
                  <a:gd name="T43" fmla="*/ 2147483647 h 1740"/>
                  <a:gd name="T44" fmla="*/ 2147483647 w 632"/>
                  <a:gd name="T45" fmla="*/ 2147483647 h 1740"/>
                  <a:gd name="T46" fmla="*/ 2147483647 w 632"/>
                  <a:gd name="T47" fmla="*/ 2147483647 h 1740"/>
                  <a:gd name="T48" fmla="*/ 2147483647 w 632"/>
                  <a:gd name="T49" fmla="*/ 2147483647 h 1740"/>
                  <a:gd name="T50" fmla="*/ 2147483647 w 632"/>
                  <a:gd name="T51" fmla="*/ 2147483647 h 1740"/>
                  <a:gd name="T52" fmla="*/ 2147483647 w 632"/>
                  <a:gd name="T53" fmla="*/ 2147483647 h 1740"/>
                  <a:gd name="T54" fmla="*/ 2147483647 w 632"/>
                  <a:gd name="T55" fmla="*/ 2147483647 h 1740"/>
                  <a:gd name="T56" fmla="*/ 2147483647 w 632"/>
                  <a:gd name="T57" fmla="*/ 2147483647 h 1740"/>
                  <a:gd name="T58" fmla="*/ 2147483647 w 632"/>
                  <a:gd name="T59" fmla="*/ 2147483647 h 1740"/>
                  <a:gd name="T60" fmla="*/ 2147483647 w 632"/>
                  <a:gd name="T61" fmla="*/ 2147483647 h 1740"/>
                  <a:gd name="T62" fmla="*/ 2147483647 w 632"/>
                  <a:gd name="T63" fmla="*/ 2147483647 h 1740"/>
                  <a:gd name="T64" fmla="*/ 2147483647 w 632"/>
                  <a:gd name="T65" fmla="*/ 2147483647 h 1740"/>
                  <a:gd name="T66" fmla="*/ 2147483647 w 632"/>
                  <a:gd name="T67" fmla="*/ 2147483647 h 1740"/>
                  <a:gd name="T68" fmla="*/ 2147483647 w 632"/>
                  <a:gd name="T69" fmla="*/ 2147483647 h 1740"/>
                  <a:gd name="T70" fmla="*/ 2147483647 w 632"/>
                  <a:gd name="T71" fmla="*/ 2147483647 h 1740"/>
                  <a:gd name="T72" fmla="*/ 2147483647 w 632"/>
                  <a:gd name="T73" fmla="*/ 2147483647 h 1740"/>
                  <a:gd name="T74" fmla="*/ 2147483647 w 632"/>
                  <a:gd name="T75" fmla="*/ 2147483647 h 1740"/>
                  <a:gd name="T76" fmla="*/ 2147483647 w 632"/>
                  <a:gd name="T77" fmla="*/ 2147483647 h 1740"/>
                  <a:gd name="T78" fmla="*/ 2147483647 w 632"/>
                  <a:gd name="T79" fmla="*/ 2147483647 h 1740"/>
                  <a:gd name="T80" fmla="*/ 2147483647 w 632"/>
                  <a:gd name="T81" fmla="*/ 2147483647 h 1740"/>
                  <a:gd name="T82" fmla="*/ 2147483647 w 632"/>
                  <a:gd name="T83" fmla="*/ 2147483647 h 1740"/>
                  <a:gd name="T84" fmla="*/ 2147483647 w 632"/>
                  <a:gd name="T85" fmla="*/ 2147483647 h 1740"/>
                  <a:gd name="T86" fmla="*/ 2147483647 w 632"/>
                  <a:gd name="T87" fmla="*/ 2147483647 h 1740"/>
                  <a:gd name="T88" fmla="*/ 2147483647 w 632"/>
                  <a:gd name="T89" fmla="*/ 2147483647 h 1740"/>
                  <a:gd name="T90" fmla="*/ 2147483647 w 632"/>
                  <a:gd name="T91" fmla="*/ 2147483647 h 1740"/>
                  <a:gd name="T92" fmla="*/ 2147483647 w 632"/>
                  <a:gd name="T93" fmla="*/ 2147483647 h 1740"/>
                  <a:gd name="T94" fmla="*/ 2147483647 w 632"/>
                  <a:gd name="T95" fmla="*/ 2147483647 h 1740"/>
                  <a:gd name="T96" fmla="*/ 2147483647 w 632"/>
                  <a:gd name="T97" fmla="*/ 2147483647 h 1740"/>
                  <a:gd name="T98" fmla="*/ 2147483647 w 632"/>
                  <a:gd name="T99" fmla="*/ 2147483647 h 1740"/>
                  <a:gd name="T100" fmla="*/ 2147483647 w 632"/>
                  <a:gd name="T101" fmla="*/ 2147483647 h 1740"/>
                  <a:gd name="T102" fmla="*/ 2147483647 w 632"/>
                  <a:gd name="T103" fmla="*/ 2147483647 h 1740"/>
                  <a:gd name="T104" fmla="*/ 2147483647 w 632"/>
                  <a:gd name="T105" fmla="*/ 2147483647 h 1740"/>
                  <a:gd name="T106" fmla="*/ 2147483647 w 632"/>
                  <a:gd name="T107" fmla="*/ 2147483647 h 1740"/>
                  <a:gd name="T108" fmla="*/ 2147483647 w 632"/>
                  <a:gd name="T109" fmla="*/ 2147483647 h 174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32"/>
                  <a:gd name="T166" fmla="*/ 0 h 1740"/>
                  <a:gd name="T167" fmla="*/ 632 w 632"/>
                  <a:gd name="T168" fmla="*/ 1740 h 174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32" h="1740">
                    <a:moveTo>
                      <a:pt x="610" y="760"/>
                    </a:moveTo>
                    <a:lnTo>
                      <a:pt x="606" y="738"/>
                    </a:lnTo>
                    <a:lnTo>
                      <a:pt x="606" y="722"/>
                    </a:lnTo>
                    <a:lnTo>
                      <a:pt x="606" y="712"/>
                    </a:lnTo>
                    <a:lnTo>
                      <a:pt x="596" y="670"/>
                    </a:lnTo>
                    <a:lnTo>
                      <a:pt x="596" y="660"/>
                    </a:lnTo>
                    <a:lnTo>
                      <a:pt x="590" y="644"/>
                    </a:lnTo>
                    <a:lnTo>
                      <a:pt x="590" y="628"/>
                    </a:lnTo>
                    <a:lnTo>
                      <a:pt x="584" y="596"/>
                    </a:lnTo>
                    <a:lnTo>
                      <a:pt x="574" y="570"/>
                    </a:lnTo>
                    <a:lnTo>
                      <a:pt x="564" y="538"/>
                    </a:lnTo>
                    <a:lnTo>
                      <a:pt x="558" y="506"/>
                    </a:lnTo>
                    <a:lnTo>
                      <a:pt x="552" y="484"/>
                    </a:lnTo>
                    <a:lnTo>
                      <a:pt x="552" y="454"/>
                    </a:lnTo>
                    <a:lnTo>
                      <a:pt x="552" y="442"/>
                    </a:lnTo>
                    <a:lnTo>
                      <a:pt x="548" y="412"/>
                    </a:lnTo>
                    <a:lnTo>
                      <a:pt x="542" y="374"/>
                    </a:lnTo>
                    <a:lnTo>
                      <a:pt x="532" y="326"/>
                    </a:lnTo>
                    <a:lnTo>
                      <a:pt x="526" y="316"/>
                    </a:lnTo>
                    <a:lnTo>
                      <a:pt x="516" y="310"/>
                    </a:lnTo>
                    <a:lnTo>
                      <a:pt x="510" y="310"/>
                    </a:lnTo>
                    <a:lnTo>
                      <a:pt x="506" y="310"/>
                    </a:lnTo>
                    <a:lnTo>
                      <a:pt x="500" y="300"/>
                    </a:lnTo>
                    <a:lnTo>
                      <a:pt x="494" y="290"/>
                    </a:lnTo>
                    <a:lnTo>
                      <a:pt x="490" y="284"/>
                    </a:lnTo>
                    <a:lnTo>
                      <a:pt x="484" y="280"/>
                    </a:lnTo>
                    <a:lnTo>
                      <a:pt x="478" y="264"/>
                    </a:lnTo>
                    <a:lnTo>
                      <a:pt x="474" y="248"/>
                    </a:lnTo>
                    <a:lnTo>
                      <a:pt x="468" y="226"/>
                    </a:lnTo>
                    <a:lnTo>
                      <a:pt x="464" y="226"/>
                    </a:lnTo>
                    <a:lnTo>
                      <a:pt x="464" y="216"/>
                    </a:lnTo>
                    <a:lnTo>
                      <a:pt x="452" y="158"/>
                    </a:lnTo>
                    <a:lnTo>
                      <a:pt x="442" y="94"/>
                    </a:lnTo>
                    <a:lnTo>
                      <a:pt x="426" y="52"/>
                    </a:lnTo>
                    <a:lnTo>
                      <a:pt x="406" y="26"/>
                    </a:lnTo>
                    <a:lnTo>
                      <a:pt x="384" y="10"/>
                    </a:lnTo>
                    <a:lnTo>
                      <a:pt x="368" y="0"/>
                    </a:lnTo>
                    <a:lnTo>
                      <a:pt x="352" y="0"/>
                    </a:lnTo>
                    <a:lnTo>
                      <a:pt x="336" y="4"/>
                    </a:lnTo>
                    <a:lnTo>
                      <a:pt x="326" y="4"/>
                    </a:lnTo>
                    <a:lnTo>
                      <a:pt x="310" y="4"/>
                    </a:lnTo>
                    <a:lnTo>
                      <a:pt x="294" y="20"/>
                    </a:lnTo>
                    <a:lnTo>
                      <a:pt x="284" y="36"/>
                    </a:lnTo>
                    <a:lnTo>
                      <a:pt x="278" y="42"/>
                    </a:lnTo>
                    <a:lnTo>
                      <a:pt x="258" y="90"/>
                    </a:lnTo>
                    <a:lnTo>
                      <a:pt x="246" y="132"/>
                    </a:lnTo>
                    <a:lnTo>
                      <a:pt x="242" y="168"/>
                    </a:lnTo>
                    <a:lnTo>
                      <a:pt x="242" y="206"/>
                    </a:lnTo>
                    <a:lnTo>
                      <a:pt x="236" y="236"/>
                    </a:lnTo>
                    <a:lnTo>
                      <a:pt x="232" y="258"/>
                    </a:lnTo>
                    <a:lnTo>
                      <a:pt x="226" y="264"/>
                    </a:lnTo>
                    <a:lnTo>
                      <a:pt x="158" y="280"/>
                    </a:lnTo>
                    <a:lnTo>
                      <a:pt x="152" y="284"/>
                    </a:lnTo>
                    <a:lnTo>
                      <a:pt x="142" y="296"/>
                    </a:lnTo>
                    <a:lnTo>
                      <a:pt x="126" y="316"/>
                    </a:lnTo>
                    <a:lnTo>
                      <a:pt x="116" y="342"/>
                    </a:lnTo>
                    <a:lnTo>
                      <a:pt x="94" y="390"/>
                    </a:lnTo>
                    <a:lnTo>
                      <a:pt x="68" y="422"/>
                    </a:lnTo>
                    <a:lnTo>
                      <a:pt x="52" y="442"/>
                    </a:lnTo>
                    <a:lnTo>
                      <a:pt x="32" y="470"/>
                    </a:lnTo>
                    <a:lnTo>
                      <a:pt x="26" y="480"/>
                    </a:lnTo>
                    <a:lnTo>
                      <a:pt x="6" y="516"/>
                    </a:lnTo>
                    <a:lnTo>
                      <a:pt x="0" y="528"/>
                    </a:lnTo>
                    <a:lnTo>
                      <a:pt x="6" y="538"/>
                    </a:lnTo>
                    <a:lnTo>
                      <a:pt x="10" y="554"/>
                    </a:lnTo>
                    <a:lnTo>
                      <a:pt x="32" y="616"/>
                    </a:lnTo>
                    <a:lnTo>
                      <a:pt x="36" y="632"/>
                    </a:lnTo>
                    <a:lnTo>
                      <a:pt x="48" y="648"/>
                    </a:lnTo>
                    <a:lnTo>
                      <a:pt x="56" y="660"/>
                    </a:lnTo>
                    <a:lnTo>
                      <a:pt x="62" y="660"/>
                    </a:lnTo>
                    <a:lnTo>
                      <a:pt x="56" y="664"/>
                    </a:lnTo>
                    <a:lnTo>
                      <a:pt x="62" y="670"/>
                    </a:lnTo>
                    <a:lnTo>
                      <a:pt x="68" y="670"/>
                    </a:lnTo>
                    <a:lnTo>
                      <a:pt x="100" y="718"/>
                    </a:lnTo>
                    <a:lnTo>
                      <a:pt x="104" y="728"/>
                    </a:lnTo>
                    <a:lnTo>
                      <a:pt x="116" y="732"/>
                    </a:lnTo>
                    <a:lnTo>
                      <a:pt x="126" y="738"/>
                    </a:lnTo>
                    <a:lnTo>
                      <a:pt x="138" y="738"/>
                    </a:lnTo>
                    <a:lnTo>
                      <a:pt x="146" y="748"/>
                    </a:lnTo>
                    <a:lnTo>
                      <a:pt x="162" y="760"/>
                    </a:lnTo>
                    <a:lnTo>
                      <a:pt x="180" y="770"/>
                    </a:lnTo>
                    <a:lnTo>
                      <a:pt x="188" y="780"/>
                    </a:lnTo>
                    <a:lnTo>
                      <a:pt x="188" y="796"/>
                    </a:lnTo>
                    <a:lnTo>
                      <a:pt x="184" y="834"/>
                    </a:lnTo>
                    <a:lnTo>
                      <a:pt x="184" y="876"/>
                    </a:lnTo>
                    <a:lnTo>
                      <a:pt x="188" y="950"/>
                    </a:lnTo>
                    <a:lnTo>
                      <a:pt x="188" y="1092"/>
                    </a:lnTo>
                    <a:lnTo>
                      <a:pt x="188" y="1112"/>
                    </a:lnTo>
                    <a:lnTo>
                      <a:pt x="184" y="1140"/>
                    </a:lnTo>
                    <a:lnTo>
                      <a:pt x="184" y="1192"/>
                    </a:lnTo>
                    <a:lnTo>
                      <a:pt x="184" y="1240"/>
                    </a:lnTo>
                    <a:lnTo>
                      <a:pt x="188" y="1240"/>
                    </a:lnTo>
                    <a:lnTo>
                      <a:pt x="184" y="1286"/>
                    </a:lnTo>
                    <a:lnTo>
                      <a:pt x="188" y="1330"/>
                    </a:lnTo>
                    <a:lnTo>
                      <a:pt x="194" y="1376"/>
                    </a:lnTo>
                    <a:lnTo>
                      <a:pt x="204" y="1446"/>
                    </a:lnTo>
                    <a:lnTo>
                      <a:pt x="210" y="1514"/>
                    </a:lnTo>
                    <a:lnTo>
                      <a:pt x="216" y="1588"/>
                    </a:lnTo>
                    <a:lnTo>
                      <a:pt x="204" y="1656"/>
                    </a:lnTo>
                    <a:lnTo>
                      <a:pt x="188" y="1708"/>
                    </a:lnTo>
                    <a:lnTo>
                      <a:pt x="194" y="1720"/>
                    </a:lnTo>
                    <a:lnTo>
                      <a:pt x="194" y="1730"/>
                    </a:lnTo>
                    <a:lnTo>
                      <a:pt x="210" y="1740"/>
                    </a:lnTo>
                    <a:lnTo>
                      <a:pt x="226" y="1740"/>
                    </a:lnTo>
                    <a:lnTo>
                      <a:pt x="232" y="1740"/>
                    </a:lnTo>
                    <a:lnTo>
                      <a:pt x="258" y="1740"/>
                    </a:lnTo>
                    <a:lnTo>
                      <a:pt x="268" y="1730"/>
                    </a:lnTo>
                    <a:lnTo>
                      <a:pt x="274" y="1720"/>
                    </a:lnTo>
                    <a:lnTo>
                      <a:pt x="274" y="1714"/>
                    </a:lnTo>
                    <a:lnTo>
                      <a:pt x="274" y="1624"/>
                    </a:lnTo>
                    <a:lnTo>
                      <a:pt x="278" y="1624"/>
                    </a:lnTo>
                    <a:lnTo>
                      <a:pt x="274" y="1598"/>
                    </a:lnTo>
                    <a:lnTo>
                      <a:pt x="274" y="1588"/>
                    </a:lnTo>
                    <a:lnTo>
                      <a:pt x="262" y="1582"/>
                    </a:lnTo>
                    <a:lnTo>
                      <a:pt x="262" y="1556"/>
                    </a:lnTo>
                    <a:lnTo>
                      <a:pt x="262" y="1530"/>
                    </a:lnTo>
                    <a:lnTo>
                      <a:pt x="268" y="1472"/>
                    </a:lnTo>
                    <a:lnTo>
                      <a:pt x="290" y="1376"/>
                    </a:lnTo>
                    <a:lnTo>
                      <a:pt x="290" y="1340"/>
                    </a:lnTo>
                    <a:lnTo>
                      <a:pt x="290" y="1298"/>
                    </a:lnTo>
                    <a:lnTo>
                      <a:pt x="284" y="1244"/>
                    </a:lnTo>
                    <a:lnTo>
                      <a:pt x="358" y="1240"/>
                    </a:lnTo>
                    <a:lnTo>
                      <a:pt x="394" y="1234"/>
                    </a:lnTo>
                    <a:lnTo>
                      <a:pt x="394" y="1256"/>
                    </a:lnTo>
                    <a:lnTo>
                      <a:pt x="390" y="1292"/>
                    </a:lnTo>
                    <a:lnTo>
                      <a:pt x="390" y="1340"/>
                    </a:lnTo>
                    <a:lnTo>
                      <a:pt x="394" y="1382"/>
                    </a:lnTo>
                    <a:lnTo>
                      <a:pt x="406" y="1418"/>
                    </a:lnTo>
                    <a:lnTo>
                      <a:pt x="410" y="1456"/>
                    </a:lnTo>
                    <a:lnTo>
                      <a:pt x="416" y="1498"/>
                    </a:lnTo>
                    <a:lnTo>
                      <a:pt x="416" y="1550"/>
                    </a:lnTo>
                    <a:lnTo>
                      <a:pt x="410" y="1556"/>
                    </a:lnTo>
                    <a:lnTo>
                      <a:pt x="394" y="1578"/>
                    </a:lnTo>
                    <a:lnTo>
                      <a:pt x="394" y="1592"/>
                    </a:lnTo>
                    <a:lnTo>
                      <a:pt x="394" y="1604"/>
                    </a:lnTo>
                    <a:lnTo>
                      <a:pt x="406" y="1620"/>
                    </a:lnTo>
                    <a:lnTo>
                      <a:pt x="410" y="1630"/>
                    </a:lnTo>
                    <a:lnTo>
                      <a:pt x="410" y="1682"/>
                    </a:lnTo>
                    <a:lnTo>
                      <a:pt x="432" y="1682"/>
                    </a:lnTo>
                    <a:lnTo>
                      <a:pt x="432" y="1666"/>
                    </a:lnTo>
                    <a:lnTo>
                      <a:pt x="436" y="1678"/>
                    </a:lnTo>
                    <a:lnTo>
                      <a:pt x="436" y="1704"/>
                    </a:lnTo>
                    <a:lnTo>
                      <a:pt x="448" y="1714"/>
                    </a:lnTo>
                    <a:lnTo>
                      <a:pt x="458" y="1720"/>
                    </a:lnTo>
                    <a:lnTo>
                      <a:pt x="484" y="1724"/>
                    </a:lnTo>
                    <a:lnTo>
                      <a:pt x="510" y="1724"/>
                    </a:lnTo>
                    <a:lnTo>
                      <a:pt x="526" y="1724"/>
                    </a:lnTo>
                    <a:lnTo>
                      <a:pt x="532" y="1720"/>
                    </a:lnTo>
                    <a:lnTo>
                      <a:pt x="532" y="1708"/>
                    </a:lnTo>
                    <a:lnTo>
                      <a:pt x="526" y="1698"/>
                    </a:lnTo>
                    <a:lnTo>
                      <a:pt x="522" y="1682"/>
                    </a:lnTo>
                    <a:lnTo>
                      <a:pt x="510" y="1672"/>
                    </a:lnTo>
                    <a:lnTo>
                      <a:pt x="494" y="1646"/>
                    </a:lnTo>
                    <a:lnTo>
                      <a:pt x="478" y="1598"/>
                    </a:lnTo>
                    <a:lnTo>
                      <a:pt x="468" y="1562"/>
                    </a:lnTo>
                    <a:lnTo>
                      <a:pt x="468" y="1514"/>
                    </a:lnTo>
                    <a:lnTo>
                      <a:pt x="484" y="1418"/>
                    </a:lnTo>
                    <a:lnTo>
                      <a:pt x="490" y="1356"/>
                    </a:lnTo>
                    <a:lnTo>
                      <a:pt x="490" y="1292"/>
                    </a:lnTo>
                    <a:lnTo>
                      <a:pt x="490" y="1224"/>
                    </a:lnTo>
                    <a:lnTo>
                      <a:pt x="510" y="1224"/>
                    </a:lnTo>
                    <a:lnTo>
                      <a:pt x="522" y="1218"/>
                    </a:lnTo>
                    <a:lnTo>
                      <a:pt x="526" y="1218"/>
                    </a:lnTo>
                    <a:lnTo>
                      <a:pt x="522" y="1214"/>
                    </a:lnTo>
                    <a:lnTo>
                      <a:pt x="522" y="1198"/>
                    </a:lnTo>
                    <a:lnTo>
                      <a:pt x="516" y="1160"/>
                    </a:lnTo>
                    <a:lnTo>
                      <a:pt x="516" y="1050"/>
                    </a:lnTo>
                    <a:lnTo>
                      <a:pt x="516" y="902"/>
                    </a:lnTo>
                    <a:lnTo>
                      <a:pt x="516" y="896"/>
                    </a:lnTo>
                    <a:lnTo>
                      <a:pt x="484" y="902"/>
                    </a:lnTo>
                    <a:lnTo>
                      <a:pt x="420" y="690"/>
                    </a:lnTo>
                    <a:lnTo>
                      <a:pt x="420" y="680"/>
                    </a:lnTo>
                    <a:lnTo>
                      <a:pt x="436" y="674"/>
                    </a:lnTo>
                    <a:lnTo>
                      <a:pt x="500" y="892"/>
                    </a:lnTo>
                    <a:lnTo>
                      <a:pt x="516" y="892"/>
                    </a:lnTo>
                    <a:lnTo>
                      <a:pt x="542" y="886"/>
                    </a:lnTo>
                    <a:lnTo>
                      <a:pt x="568" y="880"/>
                    </a:lnTo>
                    <a:lnTo>
                      <a:pt x="568" y="886"/>
                    </a:lnTo>
                    <a:lnTo>
                      <a:pt x="568" y="892"/>
                    </a:lnTo>
                    <a:lnTo>
                      <a:pt x="564" y="892"/>
                    </a:lnTo>
                    <a:lnTo>
                      <a:pt x="532" y="896"/>
                    </a:lnTo>
                    <a:lnTo>
                      <a:pt x="532" y="902"/>
                    </a:lnTo>
                    <a:lnTo>
                      <a:pt x="558" y="908"/>
                    </a:lnTo>
                    <a:lnTo>
                      <a:pt x="596" y="908"/>
                    </a:lnTo>
                    <a:lnTo>
                      <a:pt x="600" y="902"/>
                    </a:lnTo>
                    <a:lnTo>
                      <a:pt x="606" y="896"/>
                    </a:lnTo>
                    <a:lnTo>
                      <a:pt x="610" y="880"/>
                    </a:lnTo>
                    <a:lnTo>
                      <a:pt x="610" y="876"/>
                    </a:lnTo>
                    <a:lnTo>
                      <a:pt x="632" y="870"/>
                    </a:lnTo>
                    <a:lnTo>
                      <a:pt x="610" y="760"/>
                    </a:lnTo>
                    <a:close/>
                    <a:moveTo>
                      <a:pt x="220" y="602"/>
                    </a:moveTo>
                    <a:lnTo>
                      <a:pt x="216" y="638"/>
                    </a:lnTo>
                    <a:lnTo>
                      <a:pt x="210" y="664"/>
                    </a:lnTo>
                    <a:lnTo>
                      <a:pt x="204" y="670"/>
                    </a:lnTo>
                    <a:lnTo>
                      <a:pt x="200" y="696"/>
                    </a:lnTo>
                    <a:lnTo>
                      <a:pt x="194" y="702"/>
                    </a:lnTo>
                    <a:lnTo>
                      <a:pt x="180" y="706"/>
                    </a:lnTo>
                    <a:lnTo>
                      <a:pt x="146" y="702"/>
                    </a:lnTo>
                    <a:lnTo>
                      <a:pt x="152" y="696"/>
                    </a:lnTo>
                    <a:lnTo>
                      <a:pt x="116" y="644"/>
                    </a:lnTo>
                    <a:lnTo>
                      <a:pt x="116" y="632"/>
                    </a:lnTo>
                    <a:lnTo>
                      <a:pt x="110" y="612"/>
                    </a:lnTo>
                    <a:lnTo>
                      <a:pt x="100" y="590"/>
                    </a:lnTo>
                    <a:lnTo>
                      <a:pt x="74" y="532"/>
                    </a:lnTo>
                    <a:lnTo>
                      <a:pt x="110" y="496"/>
                    </a:lnTo>
                    <a:lnTo>
                      <a:pt x="142" y="464"/>
                    </a:lnTo>
                    <a:lnTo>
                      <a:pt x="162" y="422"/>
                    </a:lnTo>
                    <a:lnTo>
                      <a:pt x="174" y="416"/>
                    </a:lnTo>
                    <a:lnTo>
                      <a:pt x="184" y="422"/>
                    </a:lnTo>
                    <a:lnTo>
                      <a:pt x="194" y="432"/>
                    </a:lnTo>
                    <a:lnTo>
                      <a:pt x="204" y="448"/>
                    </a:lnTo>
                    <a:lnTo>
                      <a:pt x="210" y="470"/>
                    </a:lnTo>
                    <a:lnTo>
                      <a:pt x="220" y="522"/>
                    </a:lnTo>
                    <a:lnTo>
                      <a:pt x="226" y="564"/>
                    </a:lnTo>
                    <a:lnTo>
                      <a:pt x="220" y="602"/>
                    </a:lnTo>
                    <a:close/>
                    <a:moveTo>
                      <a:pt x="468" y="522"/>
                    </a:moveTo>
                    <a:lnTo>
                      <a:pt x="474" y="490"/>
                    </a:lnTo>
                    <a:lnTo>
                      <a:pt x="478" y="484"/>
                    </a:lnTo>
                    <a:lnTo>
                      <a:pt x="484" y="474"/>
                    </a:lnTo>
                    <a:lnTo>
                      <a:pt x="490" y="496"/>
                    </a:lnTo>
                    <a:lnTo>
                      <a:pt x="490" y="512"/>
                    </a:lnTo>
                    <a:lnTo>
                      <a:pt x="490" y="522"/>
                    </a:lnTo>
                    <a:lnTo>
                      <a:pt x="500" y="580"/>
                    </a:lnTo>
                    <a:lnTo>
                      <a:pt x="506" y="616"/>
                    </a:lnTo>
                    <a:lnTo>
                      <a:pt x="516" y="638"/>
                    </a:lnTo>
                    <a:lnTo>
                      <a:pt x="522" y="654"/>
                    </a:lnTo>
                    <a:lnTo>
                      <a:pt x="526" y="664"/>
                    </a:lnTo>
                    <a:lnTo>
                      <a:pt x="526" y="670"/>
                    </a:lnTo>
                    <a:lnTo>
                      <a:pt x="478" y="670"/>
                    </a:lnTo>
                    <a:lnTo>
                      <a:pt x="474" y="654"/>
                    </a:lnTo>
                    <a:lnTo>
                      <a:pt x="468" y="612"/>
                    </a:lnTo>
                    <a:lnTo>
                      <a:pt x="464" y="558"/>
                    </a:lnTo>
                    <a:lnTo>
                      <a:pt x="468" y="522"/>
                    </a:lnTo>
                    <a:close/>
                    <a:moveTo>
                      <a:pt x="394" y="338"/>
                    </a:moveTo>
                    <a:lnTo>
                      <a:pt x="384" y="354"/>
                    </a:lnTo>
                    <a:lnTo>
                      <a:pt x="378" y="380"/>
                    </a:lnTo>
                    <a:lnTo>
                      <a:pt x="378" y="400"/>
                    </a:lnTo>
                    <a:lnTo>
                      <a:pt x="374" y="416"/>
                    </a:lnTo>
                    <a:lnTo>
                      <a:pt x="368" y="426"/>
                    </a:lnTo>
                    <a:lnTo>
                      <a:pt x="358" y="438"/>
                    </a:lnTo>
                    <a:lnTo>
                      <a:pt x="358" y="448"/>
                    </a:lnTo>
                    <a:lnTo>
                      <a:pt x="348" y="422"/>
                    </a:lnTo>
                    <a:lnTo>
                      <a:pt x="332" y="390"/>
                    </a:lnTo>
                    <a:lnTo>
                      <a:pt x="320" y="368"/>
                    </a:lnTo>
                    <a:lnTo>
                      <a:pt x="316" y="348"/>
                    </a:lnTo>
                    <a:lnTo>
                      <a:pt x="300" y="326"/>
                    </a:lnTo>
                    <a:lnTo>
                      <a:pt x="290" y="322"/>
                    </a:lnTo>
                    <a:lnTo>
                      <a:pt x="284" y="322"/>
                    </a:lnTo>
                    <a:lnTo>
                      <a:pt x="268" y="326"/>
                    </a:lnTo>
                    <a:lnTo>
                      <a:pt x="252" y="338"/>
                    </a:lnTo>
                    <a:lnTo>
                      <a:pt x="258" y="322"/>
                    </a:lnTo>
                    <a:lnTo>
                      <a:pt x="268" y="310"/>
                    </a:lnTo>
                    <a:lnTo>
                      <a:pt x="278" y="306"/>
                    </a:lnTo>
                    <a:lnTo>
                      <a:pt x="278" y="290"/>
                    </a:lnTo>
                    <a:lnTo>
                      <a:pt x="278" y="284"/>
                    </a:lnTo>
                    <a:lnTo>
                      <a:pt x="284" y="284"/>
                    </a:lnTo>
                    <a:lnTo>
                      <a:pt x="294" y="284"/>
                    </a:lnTo>
                    <a:lnTo>
                      <a:pt x="300" y="290"/>
                    </a:lnTo>
                    <a:lnTo>
                      <a:pt x="316" y="310"/>
                    </a:lnTo>
                    <a:lnTo>
                      <a:pt x="336" y="348"/>
                    </a:lnTo>
                    <a:lnTo>
                      <a:pt x="352" y="396"/>
                    </a:lnTo>
                    <a:lnTo>
                      <a:pt x="358" y="422"/>
                    </a:lnTo>
                    <a:lnTo>
                      <a:pt x="358" y="400"/>
                    </a:lnTo>
                    <a:lnTo>
                      <a:pt x="362" y="374"/>
                    </a:lnTo>
                    <a:lnTo>
                      <a:pt x="368" y="354"/>
                    </a:lnTo>
                    <a:lnTo>
                      <a:pt x="390" y="300"/>
                    </a:lnTo>
                    <a:lnTo>
                      <a:pt x="400" y="284"/>
                    </a:lnTo>
                    <a:lnTo>
                      <a:pt x="410" y="274"/>
                    </a:lnTo>
                    <a:lnTo>
                      <a:pt x="416" y="290"/>
                    </a:lnTo>
                    <a:lnTo>
                      <a:pt x="420" y="306"/>
                    </a:lnTo>
                    <a:lnTo>
                      <a:pt x="426" y="316"/>
                    </a:lnTo>
                    <a:lnTo>
                      <a:pt x="448" y="338"/>
                    </a:lnTo>
                    <a:lnTo>
                      <a:pt x="426" y="332"/>
                    </a:lnTo>
                    <a:lnTo>
                      <a:pt x="410" y="332"/>
                    </a:lnTo>
                    <a:lnTo>
                      <a:pt x="394" y="33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/>
              <a:lstStyle/>
              <a:p>
                <a:pPr>
                  <a:defRPr/>
                </a:pPr>
                <a:endParaRPr lang="en-US" sz="1600">
                  <a:latin typeface="Futura Bk" pitchFamily="34" charset="0"/>
                </a:endParaRPr>
              </a:p>
            </p:txBody>
          </p:sp>
          <p:sp>
            <p:nvSpPr>
              <p:cNvPr id="21" name="TextBox 14"/>
              <p:cNvSpPr txBox="1">
                <a:spLocks noChangeArrowheads="1"/>
              </p:cNvSpPr>
              <p:nvPr/>
            </p:nvSpPr>
            <p:spPr bwMode="auto">
              <a:xfrm>
                <a:off x="4352925" y="5191125"/>
                <a:ext cx="838199" cy="24765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b="1">
                    <a:latin typeface="Futura Bk" pitchFamily="34" charset="0"/>
                  </a:rPr>
                  <a:t>CIO</a:t>
                </a:r>
              </a:p>
            </p:txBody>
          </p:sp>
        </p:grpSp>
        <p:sp>
          <p:nvSpPr>
            <p:cNvPr id="10" name="AutoShape 39"/>
            <p:cNvSpPr>
              <a:spLocks noChangeArrowheads="1"/>
            </p:cNvSpPr>
            <p:nvPr/>
          </p:nvSpPr>
          <p:spPr bwMode="auto">
            <a:xfrm>
              <a:off x="288" y="2821"/>
              <a:ext cx="1383" cy="402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FFC000"/>
                  </a:solidFill>
                </a:rPr>
                <a:t>Avoid Costs</a:t>
              </a:r>
              <a:endParaRPr lang="nl-NL" sz="2000" dirty="0">
                <a:solidFill>
                  <a:srgbClr val="FFC000"/>
                </a:solidFill>
              </a:endParaRPr>
            </a:p>
          </p:txBody>
        </p:sp>
        <p:sp>
          <p:nvSpPr>
            <p:cNvPr id="11" name="AutoShape 40"/>
            <p:cNvSpPr>
              <a:spLocks noChangeArrowheads="1"/>
            </p:cNvSpPr>
            <p:nvPr/>
          </p:nvSpPr>
          <p:spPr bwMode="auto">
            <a:xfrm>
              <a:off x="4081" y="2820"/>
              <a:ext cx="1383" cy="402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FFC000"/>
                  </a:solidFill>
                </a:rPr>
                <a:t>Reduce Costs</a:t>
              </a:r>
              <a:endParaRPr lang="nl-NL" sz="2000" dirty="0">
                <a:solidFill>
                  <a:srgbClr val="FFC000"/>
                </a:solidFill>
              </a:endParaRPr>
            </a:p>
          </p:txBody>
        </p:sp>
        <p:sp>
          <p:nvSpPr>
            <p:cNvPr id="12" name="AutoShape 41"/>
            <p:cNvSpPr>
              <a:spLocks noChangeArrowheads="1"/>
            </p:cNvSpPr>
            <p:nvPr/>
          </p:nvSpPr>
          <p:spPr bwMode="auto">
            <a:xfrm>
              <a:off x="2228" y="1195"/>
              <a:ext cx="1384" cy="402"/>
            </a:xfrm>
            <a:prstGeom prst="roundRect">
              <a:avLst>
                <a:gd name="adj" fmla="val 16667"/>
              </a:avLst>
            </a:prstGeom>
            <a:ln>
              <a:noFill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2000" dirty="0">
                  <a:solidFill>
                    <a:srgbClr val="FFC000"/>
                  </a:solidFill>
                </a:rPr>
                <a:t>Add Value</a:t>
              </a:r>
              <a:endParaRPr lang="nl-NL" sz="2000" dirty="0">
                <a:solidFill>
                  <a:srgbClr val="FFC000"/>
                </a:solidFill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1586" y="3530"/>
              <a:ext cx="1199" cy="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>
                  <a:latin typeface="Futura Bk" pitchFamily="34" charset="0"/>
                </a:rPr>
                <a:t>Ability to forecast accurately</a:t>
              </a:r>
              <a:endParaRPr lang="nl-NL" sz="1600" b="1">
                <a:latin typeface="Futura Bk" pitchFamily="34" charset="0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697" y="1650"/>
              <a:ext cx="1007" cy="6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>
                  <a:latin typeface="Futura Bk" pitchFamily="34" charset="0"/>
                </a:rPr>
                <a:t>Insight into the cost of service</a:t>
              </a:r>
              <a:endParaRPr lang="nl-NL" sz="1600" b="1">
                <a:latin typeface="Futura Bk" pitchFamily="34" charset="0"/>
              </a:endParaRP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939" y="1650"/>
              <a:ext cx="960" cy="4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>
                  <a:latin typeface="Futura Bk" pitchFamily="34" charset="0"/>
                </a:rPr>
                <a:t>Investment Planning  </a:t>
              </a:r>
              <a:endParaRPr lang="nl-NL" sz="1600" b="1">
                <a:latin typeface="Futura Bk" pitchFamily="34" charset="0"/>
              </a:endParaRPr>
            </a:p>
          </p:txBody>
        </p:sp>
        <p:pic>
          <p:nvPicPr>
            <p:cNvPr id="16" name="Picture 8" descr="C:\Users\alexandc\Documents\Graphics\PNG_Database_Application_Icons\Regular\Table\128x128\Table Search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39" y="1865"/>
              <a:ext cx="52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9" descr="C:\Users\alexandc\Documents\Graphics\PNG_Professional_Vista_Software_Icons\Regular\72x72\Reports Pie Chart\Reports Pie Chart Security Warni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3" y="1848"/>
              <a:ext cx="480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0" descr="C:\Users\alexandc\Documents\Graphics\PNG_Database_Application_Icons\Regular\Reports Line Chart\128x128\Reports Line Chart Security Warnin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58" y="3556"/>
              <a:ext cx="487" cy="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247" y="3519"/>
              <a:ext cx="1092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>
                  <a:latin typeface="Futura Bk" pitchFamily="34" charset="0"/>
                </a:rPr>
                <a:t>Efficient</a:t>
              </a:r>
            </a:p>
            <a:p>
              <a:pPr algn="ctr">
                <a:defRPr/>
              </a:pPr>
              <a:r>
                <a:rPr lang="en-US" sz="1600" b="1">
                  <a:latin typeface="Futura Bk" pitchFamily="34" charset="0"/>
                </a:rPr>
                <a:t>asset utilization</a:t>
              </a:r>
              <a:endParaRPr lang="nl-NL" sz="1600" b="1">
                <a:latin typeface="Futura Bk" pitchFamily="34" charset="0"/>
              </a:endParaRPr>
            </a:p>
          </p:txBody>
        </p:sp>
      </p:grp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357188" y="6132513"/>
            <a:ext cx="18653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200"/>
              <a:t>Source: Hewlett-Packard</a:t>
            </a:r>
            <a:endParaRPr lang="nl-NL" sz="1200"/>
          </a:p>
        </p:txBody>
      </p:sp>
    </p:spTree>
    <p:extLst>
      <p:ext uri="{BB962C8B-B14F-4D97-AF65-F5344CB8AC3E}">
        <p14:creationId xmlns:p14="http://schemas.microsoft.com/office/powerpoint/2010/main" val="40323033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Management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1E243DA9-CCD7-4C58-97C0-6F2735F604D8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13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475656" y="2492896"/>
            <a:ext cx="640871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441325" y="1874435"/>
            <a:ext cx="805021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What</a:t>
            </a:r>
            <a:r>
              <a:rPr lang="fr-BE" altLang="en-US" sz="2400" b="1" dirty="0">
                <a:latin typeface="Arial" charset="0"/>
              </a:rPr>
              <a:t> IT value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Where</a:t>
            </a:r>
            <a:r>
              <a:rPr lang="fr-BE" altLang="en-US" sz="2400" b="1" dirty="0">
                <a:latin typeface="Arial" charset="0"/>
              </a:rPr>
              <a:t> are the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</a:t>
            </a:r>
            <a:r>
              <a:rPr lang="fr-BE" altLang="en-US" sz="2400" b="1" dirty="0" err="1">
                <a:latin typeface="Arial" charset="0"/>
              </a:rPr>
              <a:t>decide</a:t>
            </a:r>
            <a:r>
              <a:rPr lang="fr-BE" altLang="en-US" sz="2400" b="1" dirty="0">
                <a:latin typeface="Arial" charset="0"/>
              </a:rPr>
              <a:t> to </a:t>
            </a:r>
            <a:r>
              <a:rPr lang="fr-BE" altLang="en-US" sz="2400" b="1" dirty="0" err="1">
                <a:latin typeface="Arial" charset="0"/>
              </a:rPr>
              <a:t>invest</a:t>
            </a:r>
            <a:r>
              <a:rPr lang="fr-BE" altLang="en-US" sz="2400" b="1" dirty="0">
                <a:latin typeface="Arial" charset="0"/>
              </a:rPr>
              <a:t> in IT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charge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to clients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149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972616" y="548481"/>
            <a:ext cx="9144000" cy="576263"/>
          </a:xfrm>
        </p:spPr>
        <p:txBody>
          <a:bodyPr/>
          <a:lstStyle/>
          <a:p>
            <a:pPr algn="l"/>
            <a:r>
              <a:rPr lang="nl-BE" altLang="fr-FR" sz="2800" dirty="0"/>
              <a:t>IT costs</a:t>
            </a:r>
            <a:br>
              <a:rPr lang="nl-BE" altLang="fr-FR" sz="2800" dirty="0"/>
            </a:br>
            <a:r>
              <a:rPr lang="nl-BE" altLang="fr-FR" sz="2400" dirty="0"/>
              <a:t>- </a:t>
            </a:r>
            <a:r>
              <a:rPr lang="nl-BE" altLang="fr-FR" sz="2400" i="1" dirty="0"/>
              <a:t>Where is the money ? - </a:t>
            </a:r>
            <a:endParaRPr lang="nl-BE" altLang="fr-FR" sz="2800" i="1" dirty="0"/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93F21AA-8FFB-4A62-ABF0-2E12C8ED11E7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14</a:t>
            </a:fld>
            <a:endParaRPr lang="fr-BE" altLang="fr-FR" sz="1200" dirty="0">
              <a:solidFill>
                <a:srgbClr val="595959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233892"/>
              </p:ext>
            </p:extLst>
          </p:nvPr>
        </p:nvGraphicFramePr>
        <p:xfrm>
          <a:off x="1115616" y="1397000"/>
          <a:ext cx="6408712" cy="356616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People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Workforce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Software </a:t>
                      </a:r>
                      <a:r>
                        <a:rPr lang="fr-BE" b="0" i="1" dirty="0"/>
                        <a:t>(Applications)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Hardware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Infrastucture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 + </a:t>
                      </a:r>
                      <a:r>
                        <a:rPr lang="fr-BE" dirty="0" err="1"/>
                        <a:t>recharging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6438" y="2369973"/>
            <a:ext cx="3557810" cy="1347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>
                <a:solidFill>
                  <a:schemeClr val="tx1"/>
                </a:solidFill>
              </a:rPr>
              <a:t>3 main IT </a:t>
            </a:r>
            <a:r>
              <a:rPr lang="fr-BE" b="1" dirty="0" err="1">
                <a:solidFill>
                  <a:schemeClr val="tx1"/>
                </a:solidFill>
              </a:rPr>
              <a:t>cost</a:t>
            </a:r>
            <a:r>
              <a:rPr lang="fr-BE" b="1" dirty="0">
                <a:solidFill>
                  <a:schemeClr val="tx1"/>
                </a:solidFill>
              </a:rPr>
              <a:t> components</a:t>
            </a:r>
          </a:p>
          <a:p>
            <a:pPr algn="ctr"/>
            <a:r>
              <a:rPr lang="fr-BE" b="1" dirty="0">
                <a:solidFill>
                  <a:schemeClr val="tx1"/>
                </a:solidFill>
              </a:rPr>
              <a:t>and …</a:t>
            </a:r>
          </a:p>
          <a:p>
            <a:pPr algn="ctr"/>
            <a:r>
              <a:rPr lang="fr-BE" b="1" dirty="0">
                <a:solidFill>
                  <a:schemeClr val="tx1"/>
                </a:solidFill>
              </a:rPr>
              <a:t>2 main </a:t>
            </a:r>
            <a:r>
              <a:rPr lang="fr-BE" b="1" dirty="0" err="1">
                <a:solidFill>
                  <a:schemeClr val="tx1"/>
                </a:solidFill>
              </a:rPr>
              <a:t>decision</a:t>
            </a:r>
            <a:r>
              <a:rPr lang="fr-BE" b="1" dirty="0">
                <a:solidFill>
                  <a:schemeClr val="tx1"/>
                </a:solidFill>
              </a:rPr>
              <a:t> moments</a:t>
            </a:r>
          </a:p>
        </p:txBody>
      </p:sp>
      <p:pic>
        <p:nvPicPr>
          <p:cNvPr id="2051" name="Picture 3" descr="http://www.ikea.com/ms/en_CA/img/jobs_at_ikea/triang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-560490688"/>
            <a:ext cx="40671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Notched Right 4"/>
          <p:cNvSpPr/>
          <p:nvPr/>
        </p:nvSpPr>
        <p:spPr>
          <a:xfrm rot="16200000">
            <a:off x="4560112" y="2132856"/>
            <a:ext cx="504056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Notched Right 12"/>
          <p:cNvSpPr/>
          <p:nvPr/>
        </p:nvSpPr>
        <p:spPr>
          <a:xfrm rot="10800000">
            <a:off x="3059833" y="3068960"/>
            <a:ext cx="504056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72991"/>
              </p:ext>
            </p:extLst>
          </p:nvPr>
        </p:nvGraphicFramePr>
        <p:xfrm>
          <a:off x="1115616" y="1397000"/>
          <a:ext cx="6408712" cy="521208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People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Workforce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Software </a:t>
                      </a:r>
                      <a:r>
                        <a:rPr lang="fr-BE" b="0" i="1" dirty="0"/>
                        <a:t>(Applications)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Hardware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Infrastucture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 + </a:t>
                      </a:r>
                      <a:r>
                        <a:rPr lang="fr-BE" dirty="0" err="1"/>
                        <a:t>recharging</a:t>
                      </a:r>
                      <a:r>
                        <a:rPr lang="fr-B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53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93F21AA-8FFB-4A62-ABF0-2E12C8ED11E7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15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86090" y="2132856"/>
            <a:ext cx="6106390" cy="33123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Acquire = Increase cost =&gt; </a:t>
            </a:r>
            <a:r>
              <a:rPr lang="en-GB" sz="2000" b="1" dirty="0">
                <a:solidFill>
                  <a:schemeClr val="tx1"/>
                </a:solidFill>
              </a:rPr>
              <a:t>What business case 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Sourcing = Impact on P&amp;L / BS =&gt; </a:t>
            </a:r>
            <a:r>
              <a:rPr lang="en-GB" sz="2000" b="1" dirty="0">
                <a:solidFill>
                  <a:schemeClr val="tx1"/>
                </a:solidFill>
              </a:rPr>
              <a:t>What sourcing strategy 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Balance = Allocation of budget =&gt; </a:t>
            </a:r>
            <a:r>
              <a:rPr lang="en-GB" sz="2000" b="1" dirty="0">
                <a:solidFill>
                  <a:schemeClr val="tx1"/>
                </a:solidFill>
              </a:rPr>
              <a:t>What balance between ‘Change’ &amp; ‘Run’ cost</a:t>
            </a:r>
            <a:r>
              <a:rPr lang="en-GB" sz="2000" dirty="0">
                <a:solidFill>
                  <a:schemeClr val="tx1"/>
                </a:solidFill>
              </a:rPr>
              <a:t> to meet regulatory, internal, business, ….. needs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72616" y="548481"/>
            <a:ext cx="9144000" cy="576263"/>
          </a:xfrm>
        </p:spPr>
        <p:txBody>
          <a:bodyPr/>
          <a:lstStyle/>
          <a:p>
            <a:pPr algn="l"/>
            <a:r>
              <a:rPr lang="nl-BE" altLang="fr-FR" sz="2800" dirty="0"/>
              <a:t>IT costs</a:t>
            </a:r>
            <a:br>
              <a:rPr lang="nl-BE" altLang="fr-FR" sz="2800" dirty="0"/>
            </a:br>
            <a:r>
              <a:rPr lang="nl-BE" altLang="fr-FR" sz="2400" i="1" dirty="0"/>
              <a:t>- Main questions when acquiring resources - </a:t>
            </a:r>
            <a:endParaRPr lang="nl-BE" altLang="fr-FR" sz="2800" i="1" dirty="0"/>
          </a:p>
        </p:txBody>
      </p:sp>
    </p:spTree>
    <p:extLst>
      <p:ext uri="{BB962C8B-B14F-4D97-AF65-F5344CB8AC3E}">
        <p14:creationId xmlns:p14="http://schemas.microsoft.com/office/powerpoint/2010/main" val="314972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41513"/>
              </p:ext>
            </p:extLst>
          </p:nvPr>
        </p:nvGraphicFramePr>
        <p:xfrm>
          <a:off x="1115616" y="1397000"/>
          <a:ext cx="6408712" cy="466344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6021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021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People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Workforce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Software </a:t>
                      </a:r>
                      <a:r>
                        <a:rPr lang="fr-BE" b="0" i="1" dirty="0"/>
                        <a:t>(Applications)</a:t>
                      </a:r>
                      <a:endParaRPr lang="en-GB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i="1" dirty="0"/>
                        <a:t>Hardware</a:t>
                      </a:r>
                    </a:p>
                    <a:p>
                      <a:r>
                        <a:rPr lang="fr-BE" b="0" i="1" dirty="0"/>
                        <a:t>(</a:t>
                      </a:r>
                      <a:r>
                        <a:rPr lang="fr-BE" b="0" i="1" dirty="0" err="1"/>
                        <a:t>Infrastucture</a:t>
                      </a:r>
                      <a:r>
                        <a:rPr lang="fr-BE" b="0" i="1" dirty="0"/>
                        <a:t>)</a:t>
                      </a:r>
                      <a:endParaRPr lang="en-GB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 + </a:t>
                      </a:r>
                      <a:r>
                        <a:rPr lang="fr-BE" dirty="0" err="1"/>
                        <a:t>recharging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2532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93F21AA-8FFB-4A62-ABF0-2E12C8ED11E7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16</a:t>
            </a:fld>
            <a:endParaRPr lang="fr-BE" altLang="fr-FR" sz="1200" dirty="0">
              <a:solidFill>
                <a:srgbClr val="595959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86089" y="3356992"/>
            <a:ext cx="6286473" cy="25922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Monitor costs =&gt; </a:t>
            </a:r>
            <a:r>
              <a:rPr lang="en-GB" sz="2000" b="1" dirty="0">
                <a:solidFill>
                  <a:schemeClr val="tx1"/>
                </a:solidFill>
              </a:rPr>
              <a:t>What cost control mechanisms 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Rebill =&gt; </a:t>
            </a:r>
            <a:r>
              <a:rPr lang="en-GB" sz="2000" b="1" dirty="0">
                <a:solidFill>
                  <a:schemeClr val="tx1"/>
                </a:solidFill>
              </a:rPr>
              <a:t>How to recharge real &amp; fair costs to users ?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Des-invest =&gt;  </a:t>
            </a:r>
            <a:r>
              <a:rPr lang="en-GB" sz="2000" b="1" dirty="0">
                <a:solidFill>
                  <a:schemeClr val="tx1"/>
                </a:solidFill>
              </a:rPr>
              <a:t>How to get rid of poorly used / too expensive products/services ?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72616" y="548481"/>
            <a:ext cx="9144000" cy="576263"/>
          </a:xfrm>
        </p:spPr>
        <p:txBody>
          <a:bodyPr/>
          <a:lstStyle/>
          <a:p>
            <a:pPr algn="l"/>
            <a:r>
              <a:rPr lang="nl-BE" altLang="fr-FR" sz="2800" dirty="0"/>
              <a:t>IT costs</a:t>
            </a:r>
            <a:br>
              <a:rPr lang="nl-BE" altLang="fr-FR" sz="2800" dirty="0"/>
            </a:br>
            <a:r>
              <a:rPr lang="nl-BE" altLang="fr-FR" sz="2400" i="1" dirty="0"/>
              <a:t>- Main questions when maintaining resources - </a:t>
            </a:r>
            <a:endParaRPr lang="nl-BE" altLang="fr-FR" sz="2800" i="1" dirty="0"/>
          </a:p>
        </p:txBody>
      </p:sp>
    </p:spTree>
    <p:extLst>
      <p:ext uri="{BB962C8B-B14F-4D97-AF65-F5344CB8AC3E}">
        <p14:creationId xmlns:p14="http://schemas.microsoft.com/office/powerpoint/2010/main" val="155631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Management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1E243DA9-CCD7-4C58-97C0-6F2735F604D8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475656" y="3212976"/>
            <a:ext cx="640871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441325" y="1874435"/>
            <a:ext cx="805021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What</a:t>
            </a:r>
            <a:r>
              <a:rPr lang="fr-BE" altLang="en-US" sz="2400" b="1" dirty="0">
                <a:latin typeface="Arial" charset="0"/>
              </a:rPr>
              <a:t> IT value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Where</a:t>
            </a:r>
            <a:r>
              <a:rPr lang="fr-BE" altLang="en-US" sz="2400" b="1" dirty="0">
                <a:latin typeface="Arial" charset="0"/>
              </a:rPr>
              <a:t> are the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</a:t>
            </a:r>
            <a:r>
              <a:rPr lang="fr-BE" altLang="en-US" sz="2400" b="1" dirty="0" err="1">
                <a:latin typeface="Arial" charset="0"/>
              </a:rPr>
              <a:t>decide</a:t>
            </a:r>
            <a:r>
              <a:rPr lang="fr-BE" altLang="en-US" sz="2400" b="1" dirty="0">
                <a:latin typeface="Arial" charset="0"/>
              </a:rPr>
              <a:t> to </a:t>
            </a:r>
            <a:r>
              <a:rPr lang="fr-BE" altLang="en-US" sz="2400" b="1" dirty="0" err="1">
                <a:latin typeface="Arial" charset="0"/>
              </a:rPr>
              <a:t>invest</a:t>
            </a:r>
            <a:r>
              <a:rPr lang="fr-BE" altLang="en-US" sz="2400" b="1" dirty="0">
                <a:latin typeface="Arial" charset="0"/>
              </a:rPr>
              <a:t> in IT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charge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to clients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05308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18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784930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 The key questions -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4816"/>
            <a:ext cx="8692389" cy="24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036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19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772586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The key questions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696744" cy="2132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36" y="3068960"/>
            <a:ext cx="7038215" cy="34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9077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441325" y="1874435"/>
            <a:ext cx="805021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What</a:t>
            </a:r>
            <a:r>
              <a:rPr lang="fr-BE" altLang="en-US" sz="2400" b="1" dirty="0">
                <a:latin typeface="Arial" charset="0"/>
              </a:rPr>
              <a:t> IT value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Where</a:t>
            </a:r>
            <a:r>
              <a:rPr lang="fr-BE" altLang="en-US" sz="2400" b="1" dirty="0">
                <a:latin typeface="Arial" charset="0"/>
              </a:rPr>
              <a:t> are the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</a:t>
            </a:r>
            <a:r>
              <a:rPr lang="fr-BE" altLang="en-US" sz="2400" b="1" dirty="0" err="1">
                <a:latin typeface="Arial" charset="0"/>
              </a:rPr>
              <a:t>decide</a:t>
            </a:r>
            <a:r>
              <a:rPr lang="fr-BE" altLang="en-US" sz="2400" b="1" dirty="0">
                <a:latin typeface="Arial" charset="0"/>
              </a:rPr>
              <a:t> to </a:t>
            </a:r>
            <a:r>
              <a:rPr lang="fr-BE" altLang="en-US" sz="2400" b="1" dirty="0" err="1">
                <a:latin typeface="Arial" charset="0"/>
              </a:rPr>
              <a:t>invest</a:t>
            </a:r>
            <a:r>
              <a:rPr lang="fr-BE" altLang="en-US" sz="2400" b="1" dirty="0">
                <a:latin typeface="Arial" charset="0"/>
              </a:rPr>
              <a:t> in IT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charge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to clients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b="1" dirty="0">
              <a:latin typeface="Arial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Management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8350" y="6597650"/>
            <a:ext cx="684213" cy="18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fr-BE" altLang="fr-FR" sz="1200">
              <a:solidFill>
                <a:srgbClr val="595959"/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20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Positioning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as part of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managing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value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2" y="1340768"/>
            <a:ext cx="8527846" cy="52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421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21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27956"/>
            <a:ext cx="772586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What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should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be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in ? -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481"/>
            <a:ext cx="9108504" cy="41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16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22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" y="1484784"/>
            <a:ext cx="906741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3828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23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" y="1484783"/>
            <a:ext cx="9037067" cy="4666663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1692820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24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17242"/>
            <a:ext cx="9050467" cy="291987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6195540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25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" y="1412776"/>
            <a:ext cx="9020741" cy="4427744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0981009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26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56792"/>
            <a:ext cx="8854450" cy="180020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612281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56792"/>
            <a:ext cx="8928992" cy="414569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179965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28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268760"/>
            <a:ext cx="6984776" cy="511740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800951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29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5"/>
            <a:ext cx="8856984" cy="4694325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58727390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Management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1E243DA9-CCD7-4C58-97C0-6F2735F604D8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3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475656" y="1772816"/>
            <a:ext cx="640871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441325" y="1874435"/>
            <a:ext cx="805021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What</a:t>
            </a:r>
            <a:r>
              <a:rPr lang="fr-BE" altLang="en-US" sz="2400" b="1" dirty="0">
                <a:latin typeface="Arial" charset="0"/>
              </a:rPr>
              <a:t> IT value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Where</a:t>
            </a:r>
            <a:r>
              <a:rPr lang="fr-BE" altLang="en-US" sz="2400" b="1" dirty="0">
                <a:latin typeface="Arial" charset="0"/>
              </a:rPr>
              <a:t> are the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</a:t>
            </a:r>
            <a:r>
              <a:rPr lang="fr-BE" altLang="en-US" sz="2400" b="1" dirty="0" err="1">
                <a:latin typeface="Arial" charset="0"/>
              </a:rPr>
              <a:t>decide</a:t>
            </a:r>
            <a:r>
              <a:rPr lang="fr-BE" altLang="en-US" sz="2400" b="1" dirty="0">
                <a:latin typeface="Arial" charset="0"/>
              </a:rPr>
              <a:t> to </a:t>
            </a:r>
            <a:r>
              <a:rPr lang="fr-BE" altLang="en-US" sz="2400" b="1" dirty="0" err="1">
                <a:latin typeface="Arial" charset="0"/>
              </a:rPr>
              <a:t>invest</a:t>
            </a:r>
            <a:r>
              <a:rPr lang="fr-BE" altLang="en-US" sz="2400" b="1" dirty="0">
                <a:latin typeface="Arial" charset="0"/>
              </a:rPr>
              <a:t> in IT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charge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to clients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6814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30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3" y="1484784"/>
            <a:ext cx="8813954" cy="244827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4606" y="404813"/>
            <a:ext cx="786988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Building Business Cases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practical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guide in 8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3703626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Management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1E243DA9-CCD7-4C58-97C0-6F2735F604D8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31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1475656" y="3933056"/>
            <a:ext cx="6408712" cy="7200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38" name="TextBox 4"/>
          <p:cNvSpPr txBox="1">
            <a:spLocks noChangeArrowheads="1"/>
          </p:cNvSpPr>
          <p:nvPr/>
        </p:nvSpPr>
        <p:spPr bwMode="auto">
          <a:xfrm>
            <a:off x="441325" y="1874435"/>
            <a:ext cx="8050213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What</a:t>
            </a:r>
            <a:r>
              <a:rPr lang="fr-BE" altLang="en-US" sz="2400" b="1" dirty="0">
                <a:latin typeface="Arial" charset="0"/>
              </a:rPr>
              <a:t> IT value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 err="1">
                <a:latin typeface="Arial" charset="0"/>
              </a:rPr>
              <a:t>Where</a:t>
            </a:r>
            <a:r>
              <a:rPr lang="fr-BE" altLang="en-US" sz="2400" b="1" dirty="0">
                <a:latin typeface="Arial" charset="0"/>
              </a:rPr>
              <a:t> are the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</a:t>
            </a:r>
            <a:r>
              <a:rPr lang="fr-BE" altLang="en-US" sz="2400" b="1" dirty="0" err="1">
                <a:latin typeface="Arial" charset="0"/>
              </a:rPr>
              <a:t>decide</a:t>
            </a:r>
            <a:r>
              <a:rPr lang="fr-BE" altLang="en-US" sz="2400" b="1" dirty="0">
                <a:latin typeface="Arial" charset="0"/>
              </a:rPr>
              <a:t> to </a:t>
            </a:r>
            <a:r>
              <a:rPr lang="fr-BE" altLang="en-US" sz="2400" b="1" dirty="0" err="1">
                <a:latin typeface="Arial" charset="0"/>
              </a:rPr>
              <a:t>invest</a:t>
            </a:r>
            <a:r>
              <a:rPr lang="fr-BE" altLang="en-US" sz="2400" b="1" dirty="0">
                <a:latin typeface="Arial" charset="0"/>
              </a:rPr>
              <a:t> in IT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400" b="1" dirty="0">
                <a:latin typeface="Arial" charset="0"/>
              </a:rPr>
              <a:t>How to charge IT </a:t>
            </a:r>
            <a:r>
              <a:rPr lang="fr-BE" altLang="en-US" sz="2400" b="1" dirty="0" err="1">
                <a:latin typeface="Arial" charset="0"/>
              </a:rPr>
              <a:t>costs</a:t>
            </a:r>
            <a:r>
              <a:rPr lang="fr-BE" altLang="en-US" sz="2400" b="1" dirty="0">
                <a:latin typeface="Arial" charset="0"/>
              </a:rPr>
              <a:t> to clients ?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fr-BE" altLang="en-US" sz="2400" b="1" dirty="0">
              <a:latin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752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1"/>
          <p:cNvSpPr>
            <a:spLocks noGrp="1"/>
          </p:cNvSpPr>
          <p:nvPr>
            <p:ph type="title"/>
          </p:nvPr>
        </p:nvSpPr>
        <p:spPr>
          <a:xfrm>
            <a:off x="1044624" y="548482"/>
            <a:ext cx="7703840" cy="576262"/>
          </a:xfrm>
        </p:spPr>
        <p:txBody>
          <a:bodyPr/>
          <a:lstStyle/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Do you know the costs ? -   </a:t>
            </a:r>
          </a:p>
        </p:txBody>
      </p:sp>
      <p:sp>
        <p:nvSpPr>
          <p:cNvPr id="14339" name="Content Placeholder 12"/>
          <p:cNvSpPr>
            <a:spLocks noGrp="1"/>
          </p:cNvSpPr>
          <p:nvPr>
            <p:ph idx="1"/>
          </p:nvPr>
        </p:nvSpPr>
        <p:spPr>
          <a:xfrm>
            <a:off x="179388" y="1484561"/>
            <a:ext cx="8785225" cy="3168575"/>
          </a:xfrm>
        </p:spPr>
        <p:txBody>
          <a:bodyPr/>
          <a:lstStyle/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fr-FR" dirty="0"/>
              <a:t>Do you know the costs of IT services employees use every day?</a:t>
            </a:r>
          </a:p>
          <a:p>
            <a:pPr lvl="2"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en-US" altLang="fr-FR" dirty="0"/>
              <a:t> What would be included in a running cost…?</a:t>
            </a:r>
          </a:p>
          <a:p>
            <a:pPr lvl="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fr-FR" dirty="0"/>
              <a:t>Of a desktop/laptop</a:t>
            </a:r>
          </a:p>
          <a:p>
            <a:pPr lvl="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fr-FR" dirty="0"/>
              <a:t>Of a Man Day</a:t>
            </a:r>
          </a:p>
          <a:p>
            <a:pPr lvl="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fr-FR" dirty="0"/>
              <a:t>Of infrastructure components? Servers, DB, storage,…</a:t>
            </a:r>
          </a:p>
          <a:p>
            <a:pPr lvl="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fr-FR" dirty="0"/>
              <a:t>Of an application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fr-FR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32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188" y="4149080"/>
            <a:ext cx="8137525" cy="792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lvl="1" algn="ctr">
              <a:lnSpc>
                <a:spcPct val="120000"/>
              </a:lnSpc>
            </a:pPr>
            <a:r>
              <a:rPr lang="en-US" altLang="fr-FR" b="1" dirty="0"/>
              <a:t>IT calculates and recharges all its costs to its ‘client’s (internal or external)</a:t>
            </a:r>
          </a:p>
        </p:txBody>
      </p:sp>
    </p:spTree>
    <p:extLst>
      <p:ext uri="{BB962C8B-B14F-4D97-AF65-F5344CB8AC3E}">
        <p14:creationId xmlns:p14="http://schemas.microsoft.com/office/powerpoint/2010/main" val="162206068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9388" y="1451694"/>
            <a:ext cx="8785225" cy="5073650"/>
          </a:xfrm>
        </p:spPr>
        <p:txBody>
          <a:bodyPr/>
          <a:lstStyle/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en-US" dirty="0"/>
              <a:t>Modelling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IT direct and indirect costs</a:t>
            </a:r>
            <a:r>
              <a:rPr lang="en-US" dirty="0"/>
              <a:t> based on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service definitions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en-US" dirty="0"/>
              <a:t>Allow to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recharge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clients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in function of the consumption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en-US" dirty="0"/>
              <a:t>Hence, a Cost Model should be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recognized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as being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fair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(reflect consumption) and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transparent</a:t>
            </a:r>
            <a:r>
              <a:rPr lang="en-US" dirty="0"/>
              <a:t> (provide enough details for general acceptance)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endParaRPr lang="en-US" dirty="0"/>
          </a:p>
          <a:p>
            <a:pPr marL="457200" lvl="1" indent="0">
              <a:lnSpc>
                <a:spcPct val="120000"/>
              </a:lnSpc>
              <a:buFont typeface="Arial" charset="0"/>
              <a:buNone/>
              <a:defRPr/>
            </a:pPr>
            <a:endParaRPr lang="en-US" dirty="0"/>
          </a:p>
          <a:p>
            <a:pPr marL="457200" lvl="1" indent="0">
              <a:lnSpc>
                <a:spcPct val="120000"/>
              </a:lnSpc>
              <a:buFont typeface="Arial" charset="0"/>
              <a:buNone/>
              <a:defRPr/>
            </a:pPr>
            <a:endParaRPr lang="en-US" dirty="0"/>
          </a:p>
          <a:p>
            <a:pPr marL="457200" lvl="1" indent="0">
              <a:lnSpc>
                <a:spcPct val="120000"/>
              </a:lnSpc>
              <a:buFont typeface="Arial" charset="0"/>
              <a:buNone/>
              <a:defRPr/>
            </a:pPr>
            <a:r>
              <a:rPr lang="en-US" b="1" u="sng" dirty="0"/>
              <a:t>Challenges :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en-US" dirty="0"/>
              <a:t>Making sure all Services are modelled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r>
              <a:rPr lang="en-US" dirty="0"/>
              <a:t>Correctly measuring client consumption of IT services</a:t>
            </a:r>
          </a:p>
          <a:p>
            <a:pPr lvl="1">
              <a:lnSpc>
                <a:spcPct val="120000"/>
              </a:lnSpc>
              <a:buFontTx/>
              <a:buChar char="-"/>
              <a:defRPr/>
            </a:pPr>
            <a:endParaRPr lang="en-US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endParaRPr lang="en-US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Tx/>
              <a:buChar char="-"/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1188" y="3573016"/>
            <a:ext cx="8137525" cy="7921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bg1"/>
                </a:solidFill>
              </a:rPr>
              <a:t>It should help the clients and IT managers to use resources properly and better manage their Costs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33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44624" y="548482"/>
            <a:ext cx="7703840" cy="576262"/>
          </a:xfrm>
        </p:spPr>
        <p:txBody>
          <a:bodyPr/>
          <a:lstStyle/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What is modelling &amp; recharging ? -   </a:t>
            </a:r>
          </a:p>
        </p:txBody>
      </p:sp>
    </p:spTree>
    <p:extLst>
      <p:ext uri="{BB962C8B-B14F-4D97-AF65-F5344CB8AC3E}">
        <p14:creationId xmlns:p14="http://schemas.microsoft.com/office/powerpoint/2010/main" val="94553600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44241"/>
              </p:ext>
            </p:extLst>
          </p:nvPr>
        </p:nvGraphicFramePr>
        <p:xfrm>
          <a:off x="323850" y="1484784"/>
          <a:ext cx="8569324" cy="3687792"/>
        </p:xfrm>
        <a:graphic>
          <a:graphicData uri="http://schemas.openxmlformats.org/drawingml/2006/table">
            <a:tbl>
              <a:tblPr firstRow="1">
                <a:tableStyleId>{2A488322-F2BA-4B5B-9748-0D474271808F}</a:tableStyleId>
              </a:tblPr>
              <a:tblGrid>
                <a:gridCol w="694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7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06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043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22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475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L="91444" marR="91444" marT="45696" marB="45696"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Desktop/Laptop</a:t>
                      </a:r>
                      <a:endParaRPr lang="en-GB" sz="1400" dirty="0"/>
                    </a:p>
                  </a:txBody>
                  <a:tcPr marL="91444" marR="91444" marT="45696" marB="45696"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Man Day</a:t>
                      </a:r>
                      <a:endParaRPr lang="en-GB" sz="1400" dirty="0"/>
                    </a:p>
                  </a:txBody>
                  <a:tcPr marL="91444" marR="91444" marT="45696" marB="45696"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Infrastructure components</a:t>
                      </a:r>
                      <a:endParaRPr lang="en-GB" sz="1400" dirty="0"/>
                    </a:p>
                  </a:txBody>
                  <a:tcPr marL="91444" marR="91444" marT="45696" marB="45696"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Application</a:t>
                      </a:r>
                      <a:endParaRPr lang="en-GB" sz="1400" dirty="0"/>
                    </a:p>
                  </a:txBody>
                  <a:tcPr marL="91444" marR="91444" marT="45696" marB="456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2906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Direct Costs</a:t>
                      </a:r>
                    </a:p>
                  </a:txBody>
                  <a:tcPr marL="91444" marR="91444" marT="45696" marB="4569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HW</a:t>
                      </a:r>
                      <a:r>
                        <a:rPr lang="en-US" sz="1200" baseline="0" noProof="0" dirty="0"/>
                        <a:t> cost (leasing or depreciation)</a:t>
                      </a:r>
                    </a:p>
                    <a:p>
                      <a:r>
                        <a:rPr lang="en-US" sz="1200" baseline="0" noProof="0" dirty="0"/>
                        <a:t>SW cost (OS, Office, antivirus,…)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Wage</a:t>
                      </a:r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HW</a:t>
                      </a:r>
                      <a:r>
                        <a:rPr lang="en-US" sz="1200" baseline="0" noProof="0" dirty="0"/>
                        <a:t> cost (leasing or depreciation)</a:t>
                      </a:r>
                    </a:p>
                    <a:p>
                      <a:r>
                        <a:rPr lang="en-US" sz="1200" baseline="0" noProof="0" dirty="0"/>
                        <a:t>SW cost (OS, monitoring,…)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27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Support (e.g.</a:t>
                      </a:r>
                      <a:r>
                        <a:rPr lang="en-US" sz="1200" baseline="0" noProof="0" dirty="0"/>
                        <a:t> SW deployment, User support Centre)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Training</a:t>
                      </a:r>
                      <a:r>
                        <a:rPr lang="en-US" sz="1200" baseline="0" noProof="0" dirty="0"/>
                        <a:t> costs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Support (e.g. staging,</a:t>
                      </a:r>
                      <a:r>
                        <a:rPr lang="en-US" sz="1200" baseline="0" noProof="0" dirty="0"/>
                        <a:t> security patches,…)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Maintenance of the application</a:t>
                      </a:r>
                      <a:endParaRPr lang="en-GB" sz="120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27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Underlying</a:t>
                      </a:r>
                      <a:r>
                        <a:rPr lang="en-US" sz="1200" baseline="0" noProof="0" dirty="0"/>
                        <a:t> infrastructure (access management, NW connection,…)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Work</a:t>
                      </a:r>
                      <a:r>
                        <a:rPr lang="en-US" sz="1200" baseline="0" noProof="0" dirty="0"/>
                        <a:t> environment (development tools, desktop,…)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Underlying</a:t>
                      </a:r>
                      <a:r>
                        <a:rPr lang="en-US" sz="1200" baseline="0" noProof="0" dirty="0"/>
                        <a:t> infrastructure (access management, NW connection,…)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Underlying infrastructure (servers, DB, storage,…)</a:t>
                      </a:r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27">
                <a:tc vMerge="1"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Transversal</a:t>
                      </a:r>
                      <a:r>
                        <a:rPr lang="en-US" sz="1200" baseline="0" noProof="0" dirty="0"/>
                        <a:t> processes, Management, reporting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Transversal</a:t>
                      </a:r>
                      <a:r>
                        <a:rPr lang="en-US" sz="1200" baseline="0" noProof="0" dirty="0"/>
                        <a:t> processes, Management,…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/>
                        <a:t>Transversal</a:t>
                      </a:r>
                      <a:r>
                        <a:rPr lang="fr-BE" sz="1200" baseline="0" dirty="0"/>
                        <a:t> </a:t>
                      </a:r>
                      <a:r>
                        <a:rPr lang="en-US" sz="1200" baseline="0" noProof="0" dirty="0"/>
                        <a:t>processes</a:t>
                      </a:r>
                      <a:r>
                        <a:rPr lang="fr-BE" sz="1200" baseline="0" dirty="0"/>
                        <a:t>, Management, reporting</a:t>
                      </a:r>
                      <a:r>
                        <a:rPr lang="en-GB" sz="1200" baseline="0" dirty="0"/>
                        <a:t>, monitoring</a:t>
                      </a:r>
                      <a:endParaRPr lang="en-GB" sz="120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/>
                        <a:t>Transversal</a:t>
                      </a:r>
                      <a:r>
                        <a:rPr lang="fr-BE" sz="1200" baseline="0" dirty="0"/>
                        <a:t> </a:t>
                      </a:r>
                      <a:r>
                        <a:rPr lang="en-US" sz="1200" baseline="0" noProof="0" dirty="0"/>
                        <a:t>processes</a:t>
                      </a:r>
                      <a:r>
                        <a:rPr lang="fr-BE" sz="1200" baseline="0" dirty="0"/>
                        <a:t>, Management, reporting</a:t>
                      </a:r>
                      <a:r>
                        <a:rPr lang="en-GB" sz="1200" baseline="0" dirty="0"/>
                        <a:t>, monitoring</a:t>
                      </a:r>
                      <a:endParaRPr lang="en-GB" sz="1200" dirty="0"/>
                    </a:p>
                  </a:txBody>
                  <a:tcPr marL="91444" marR="91444" marT="45696" marB="45696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Indirect Costs</a:t>
                      </a:r>
                    </a:p>
                  </a:txBody>
                  <a:tcPr marL="91444" marR="91444" marT="45696" marB="45696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Facilities cost,</a:t>
                      </a:r>
                      <a:r>
                        <a:rPr lang="en-US" sz="1200" baseline="0" noProof="0" dirty="0"/>
                        <a:t> HR costs,… (of people that support the service)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Facilities cost,</a:t>
                      </a:r>
                      <a:r>
                        <a:rPr lang="en-US" sz="1200" baseline="0" noProof="0" dirty="0"/>
                        <a:t> HR costs,…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Facilities costs (DC, power, cooling),</a:t>
                      </a:r>
                      <a:r>
                        <a:rPr lang="en-US" sz="1200" baseline="0" noProof="0" dirty="0"/>
                        <a:t> HR Costs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Facilities costs (DC, power, cooling),</a:t>
                      </a:r>
                      <a:r>
                        <a:rPr lang="en-US" sz="1200" baseline="0" noProof="0" dirty="0"/>
                        <a:t> HR Costs</a:t>
                      </a:r>
                      <a:endParaRPr lang="en-US" sz="1200" noProof="0" dirty="0"/>
                    </a:p>
                  </a:txBody>
                  <a:tcPr marL="91444" marR="91444" marT="45696" marB="4569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34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044624" y="548482"/>
            <a:ext cx="7703840" cy="576262"/>
          </a:xfrm>
        </p:spPr>
        <p:txBody>
          <a:bodyPr/>
          <a:lstStyle/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Costs include various elements -   </a:t>
            </a:r>
          </a:p>
        </p:txBody>
      </p:sp>
    </p:spTree>
    <p:extLst>
      <p:ext uri="{BB962C8B-B14F-4D97-AF65-F5344CB8AC3E}">
        <p14:creationId xmlns:p14="http://schemas.microsoft.com/office/powerpoint/2010/main" val="319695915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79388" y="1235670"/>
            <a:ext cx="8785225" cy="5073650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dirty="0"/>
              <a:t>The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Services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that an IT department can offer: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dirty="0"/>
              <a:t>IT department’s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Clients</a:t>
            </a:r>
            <a:r>
              <a:rPr lang="en-US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en-US" dirty="0"/>
              <a:t>Any internal department or external company that is using IT Services</a:t>
            </a:r>
          </a:p>
        </p:txBody>
      </p:sp>
      <p:pic>
        <p:nvPicPr>
          <p:cNvPr id="17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4318" y="9693161"/>
            <a:ext cx="708929" cy="512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4" name="Groupe 2"/>
          <p:cNvGrpSpPr>
            <a:grpSpLocks/>
          </p:cNvGrpSpPr>
          <p:nvPr/>
        </p:nvGrpSpPr>
        <p:grpSpPr bwMode="auto">
          <a:xfrm>
            <a:off x="2124075" y="1771948"/>
            <a:ext cx="4895850" cy="3097212"/>
            <a:chOff x="2124075" y="1484313"/>
            <a:chExt cx="4895850" cy="3097212"/>
          </a:xfrm>
        </p:grpSpPr>
        <p:sp>
          <p:nvSpPr>
            <p:cNvPr id="4" name="Rectangle 3"/>
            <p:cNvSpPr/>
            <p:nvPr/>
          </p:nvSpPr>
          <p:spPr>
            <a:xfrm>
              <a:off x="2124075" y="1484313"/>
              <a:ext cx="4895850" cy="3097212"/>
            </a:xfrm>
            <a:prstGeom prst="rect">
              <a:avLst/>
            </a:prstGeom>
            <a:solidFill>
              <a:schemeClr val="bg1"/>
            </a:solidFill>
            <a:ln w="3175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BE"/>
            </a:p>
          </p:txBody>
        </p:sp>
        <p:grpSp>
          <p:nvGrpSpPr>
            <p:cNvPr id="19471" name="Groupe 2"/>
            <p:cNvGrpSpPr>
              <a:grpSpLocks/>
            </p:cNvGrpSpPr>
            <p:nvPr/>
          </p:nvGrpSpPr>
          <p:grpSpPr bwMode="auto">
            <a:xfrm>
              <a:off x="2246313" y="1700213"/>
              <a:ext cx="4651375" cy="2746375"/>
              <a:chOff x="282176" y="918572"/>
              <a:chExt cx="9001827" cy="5192886"/>
            </a:xfrm>
          </p:grpSpPr>
          <p:pic>
            <p:nvPicPr>
              <p:cNvPr id="18" name="Picture 2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8691" y="918572"/>
                <a:ext cx="1713600" cy="1713600"/>
              </a:xfrm>
              <a:prstGeom prst="rect">
                <a:avLst/>
              </a:prstGeom>
            </p:spPr>
          </p:pic>
          <p:pic>
            <p:nvPicPr>
              <p:cNvPr id="19" name="Picture 5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8124" y="918572"/>
                <a:ext cx="1713600" cy="1713600"/>
              </a:xfrm>
              <a:prstGeom prst="rect">
                <a:avLst/>
              </a:prstGeom>
            </p:spPr>
          </p:pic>
          <p:pic>
            <p:nvPicPr>
              <p:cNvPr id="21" name="Picture 6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48224" y="4129058"/>
                <a:ext cx="1713600" cy="1713600"/>
              </a:xfrm>
              <a:prstGeom prst="rect">
                <a:avLst/>
              </a:prstGeom>
            </p:spPr>
          </p:pic>
          <p:pic>
            <p:nvPicPr>
              <p:cNvPr id="22" name="Picture 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8924" y="2523815"/>
                <a:ext cx="1713600" cy="1713600"/>
              </a:xfrm>
              <a:prstGeom prst="rect">
                <a:avLst/>
              </a:prstGeom>
            </p:spPr>
          </p:pic>
          <p:pic>
            <p:nvPicPr>
              <p:cNvPr id="23" name="Picture 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08458" y="2523815"/>
                <a:ext cx="1713600" cy="1713600"/>
              </a:xfrm>
              <a:prstGeom prst="rect">
                <a:avLst/>
              </a:prstGeom>
            </p:spPr>
          </p:pic>
          <p:sp>
            <p:nvSpPr>
              <p:cNvPr id="19477" name="TextBox 9"/>
              <p:cNvSpPr txBox="1">
                <a:spLocks noChangeArrowheads="1"/>
              </p:cNvSpPr>
              <p:nvPr/>
            </p:nvSpPr>
            <p:spPr bwMode="auto">
              <a:xfrm>
                <a:off x="282176" y="2818869"/>
                <a:ext cx="2522442" cy="46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nl-BE" altLang="fr-FR" sz="1000" b="1">
                    <a:latin typeface="Arial" panose="020B0604020202020204" pitchFamily="34" charset="0"/>
                  </a:rPr>
                  <a:t>End User Services</a:t>
                </a:r>
                <a:endParaRPr lang="en-GB" altLang="fr-FR" sz="1000" b="1">
                  <a:latin typeface="Arial" panose="020B0604020202020204" pitchFamily="34" charset="0"/>
                </a:endParaRPr>
              </a:p>
            </p:txBody>
          </p:sp>
          <p:sp>
            <p:nvSpPr>
              <p:cNvPr id="19478" name="TextBox 13"/>
              <p:cNvSpPr txBox="1">
                <a:spLocks noChangeArrowheads="1"/>
              </p:cNvSpPr>
              <p:nvPr/>
            </p:nvSpPr>
            <p:spPr bwMode="auto">
              <a:xfrm>
                <a:off x="5641591" y="5354654"/>
                <a:ext cx="1368546" cy="756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fr-FR" sz="1000" b="1">
                    <a:latin typeface="Arial" panose="020B0604020202020204" pitchFamily="34" charset="0"/>
                  </a:rPr>
                  <a:t>Housing</a:t>
                </a:r>
                <a:br>
                  <a:rPr lang="nl-BE" altLang="fr-FR" sz="1000" b="1">
                    <a:latin typeface="Arial" panose="020B0604020202020204" pitchFamily="34" charset="0"/>
                  </a:rPr>
                </a:br>
                <a:r>
                  <a:rPr lang="nl-BE" altLang="fr-FR" sz="1000" b="1">
                    <a:latin typeface="Arial" panose="020B0604020202020204" pitchFamily="34" charset="0"/>
                  </a:rPr>
                  <a:t>Services</a:t>
                </a:r>
                <a:endParaRPr lang="en-GB" altLang="fr-FR" sz="1000" b="1">
                  <a:latin typeface="Arial" panose="020B0604020202020204" pitchFamily="34" charset="0"/>
                </a:endParaRPr>
              </a:p>
            </p:txBody>
          </p:sp>
          <p:sp>
            <p:nvSpPr>
              <p:cNvPr id="19479" name="TextBox 14"/>
              <p:cNvSpPr txBox="1">
                <a:spLocks noChangeArrowheads="1"/>
              </p:cNvSpPr>
              <p:nvPr/>
            </p:nvSpPr>
            <p:spPr bwMode="auto">
              <a:xfrm>
                <a:off x="5127668" y="4342898"/>
                <a:ext cx="1368546" cy="756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r">
                  <a:spcBef>
                    <a:spcPct val="0"/>
                  </a:spcBef>
                  <a:buFontTx/>
                  <a:buNone/>
                </a:pPr>
                <a:r>
                  <a:rPr lang="nl-BE" altLang="fr-FR" sz="1000" b="1">
                    <a:latin typeface="Arial" panose="020B0604020202020204" pitchFamily="34" charset="0"/>
                  </a:rPr>
                  <a:t>Hosting</a:t>
                </a:r>
                <a:br>
                  <a:rPr lang="nl-BE" altLang="fr-FR" sz="1000" b="1">
                    <a:latin typeface="Arial" panose="020B0604020202020204" pitchFamily="34" charset="0"/>
                  </a:rPr>
                </a:br>
                <a:r>
                  <a:rPr lang="nl-BE" altLang="fr-FR" sz="1000" b="1">
                    <a:latin typeface="Arial" panose="020B0604020202020204" pitchFamily="34" charset="0"/>
                  </a:rPr>
                  <a:t>Services</a:t>
                </a:r>
                <a:endParaRPr lang="en-GB" altLang="fr-FR" sz="1000" b="1">
                  <a:latin typeface="Arial" panose="020B0604020202020204" pitchFamily="34" charset="0"/>
                </a:endParaRPr>
              </a:p>
            </p:txBody>
          </p:sp>
          <p:sp>
            <p:nvSpPr>
              <p:cNvPr id="19480" name="TextBox 17"/>
              <p:cNvSpPr txBox="1">
                <a:spLocks noChangeArrowheads="1"/>
              </p:cNvSpPr>
              <p:nvPr/>
            </p:nvSpPr>
            <p:spPr bwMode="auto">
              <a:xfrm>
                <a:off x="6240448" y="918572"/>
                <a:ext cx="3043555" cy="46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GB" altLang="fr-FR" sz="1000" b="1">
                    <a:latin typeface="Arial" panose="020B0604020202020204" pitchFamily="34" charset="0"/>
                  </a:rPr>
                  <a:t>Applicative IT Services</a:t>
                </a:r>
              </a:p>
            </p:txBody>
          </p:sp>
          <p:sp>
            <p:nvSpPr>
              <p:cNvPr id="28" name="Up Arrow 1"/>
              <p:cNvSpPr/>
              <p:nvPr/>
            </p:nvSpPr>
            <p:spPr bwMode="auto">
              <a:xfrm rot="2422849">
                <a:off x="4270016" y="2404397"/>
                <a:ext cx="273433" cy="306170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eaLnBrk="1" hangingPunct="1">
                  <a:defRPr/>
                </a:pPr>
                <a:endParaRPr lang="en-GB" sz="1050" noProof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9" name="Up Arrow 15"/>
              <p:cNvSpPr/>
              <p:nvPr/>
            </p:nvSpPr>
            <p:spPr bwMode="auto">
              <a:xfrm rot="18718703">
                <a:off x="5640402" y="2439921"/>
                <a:ext cx="273151" cy="304158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eaLnBrk="1" hangingPunct="1">
                  <a:defRPr/>
                </a:pPr>
                <a:endParaRPr lang="en-GB" sz="1050" noProof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0" name="Up Arrow 20"/>
              <p:cNvSpPr/>
              <p:nvPr/>
            </p:nvSpPr>
            <p:spPr bwMode="auto">
              <a:xfrm rot="18718703">
                <a:off x="7141217" y="4029271"/>
                <a:ext cx="273151" cy="307230"/>
              </a:xfrm>
              <a:prstGeom prst="upArrow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eaLnBrk="1" hangingPunct="1">
                  <a:defRPr/>
                </a:pPr>
                <a:endParaRPr lang="en-GB" sz="1050" noProof="1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9484" name="TextBox 22"/>
              <p:cNvSpPr txBox="1">
                <a:spLocks noChangeArrowheads="1"/>
              </p:cNvSpPr>
              <p:nvPr/>
            </p:nvSpPr>
            <p:spPr bwMode="auto">
              <a:xfrm>
                <a:off x="2730036" y="4388416"/>
                <a:ext cx="1911372" cy="756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nl-BE" altLang="fr-FR" sz="1000" b="1">
                    <a:latin typeface="Arial" panose="020B0604020202020204" pitchFamily="34" charset="0"/>
                  </a:rPr>
                  <a:t>Application</a:t>
                </a:r>
                <a:br>
                  <a:rPr lang="nl-BE" altLang="fr-FR" sz="1000" b="1">
                    <a:latin typeface="Arial" panose="020B0604020202020204" pitchFamily="34" charset="0"/>
                  </a:rPr>
                </a:br>
                <a:r>
                  <a:rPr lang="nl-BE" altLang="fr-FR" sz="1000" b="1">
                    <a:latin typeface="Arial" panose="020B0604020202020204" pitchFamily="34" charset="0"/>
                  </a:rPr>
                  <a:t>Development</a:t>
                </a:r>
                <a:endParaRPr lang="en-GB" altLang="fr-FR" sz="1000" b="1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Line Callout 1 2"/>
          <p:cNvSpPr/>
          <p:nvPr/>
        </p:nvSpPr>
        <p:spPr>
          <a:xfrm>
            <a:off x="250825" y="2191048"/>
            <a:ext cx="1585913" cy="554037"/>
          </a:xfrm>
          <a:prstGeom prst="borderCallout1">
            <a:avLst>
              <a:gd name="adj1" fmla="val 29332"/>
              <a:gd name="adj2" fmla="val 109303"/>
              <a:gd name="adj3" fmla="val 89221"/>
              <a:gd name="adj4" fmla="val 132572"/>
            </a:avLst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BE" sz="1200" dirty="0"/>
              <a:t>Desktop, laptop, phone, smartphone, printers,…</a:t>
            </a:r>
            <a:endParaRPr lang="en-GB" sz="1200" dirty="0"/>
          </a:p>
        </p:txBody>
      </p:sp>
      <p:sp>
        <p:nvSpPr>
          <p:cNvPr id="25" name="Line Callout 1 24"/>
          <p:cNvSpPr/>
          <p:nvPr/>
        </p:nvSpPr>
        <p:spPr>
          <a:xfrm>
            <a:off x="247650" y="3289598"/>
            <a:ext cx="1584325" cy="554037"/>
          </a:xfrm>
          <a:prstGeom prst="borderCallout1">
            <a:avLst>
              <a:gd name="adj1" fmla="val 29332"/>
              <a:gd name="adj2" fmla="val 109303"/>
              <a:gd name="adj3" fmla="val 8800"/>
              <a:gd name="adj4" fmla="val 209516"/>
            </a:avLst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BE" sz="1200" dirty="0" err="1"/>
              <a:t>Development</a:t>
            </a:r>
            <a:r>
              <a:rPr lang="fr-BE" sz="1200" dirty="0"/>
              <a:t> of an application (</a:t>
            </a:r>
            <a:r>
              <a:rPr lang="fr-BE" sz="1200" dirty="0" err="1"/>
              <a:t>internally</a:t>
            </a:r>
            <a:r>
              <a:rPr lang="fr-BE" sz="1200" dirty="0"/>
              <a:t>)</a:t>
            </a:r>
            <a:endParaRPr lang="en-GB" sz="1200" dirty="0"/>
          </a:p>
        </p:txBody>
      </p:sp>
      <p:sp>
        <p:nvSpPr>
          <p:cNvPr id="26" name="Line Callout 1 25"/>
          <p:cNvSpPr/>
          <p:nvPr/>
        </p:nvSpPr>
        <p:spPr>
          <a:xfrm>
            <a:off x="7308850" y="2962573"/>
            <a:ext cx="1584325" cy="554037"/>
          </a:xfrm>
          <a:prstGeom prst="borderCallout1">
            <a:avLst>
              <a:gd name="adj1" fmla="val 25099"/>
              <a:gd name="adj2" fmla="val -7593"/>
              <a:gd name="adj3" fmla="val 25731"/>
              <a:gd name="adj4" fmla="val -81245"/>
            </a:avLst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BE" sz="1200" dirty="0"/>
              <a:t>Infrastructure components </a:t>
            </a:r>
            <a:r>
              <a:rPr lang="fr-BE" sz="1200" dirty="0" err="1"/>
              <a:t>that</a:t>
            </a:r>
            <a:r>
              <a:rPr lang="fr-BE" sz="1200" dirty="0"/>
              <a:t> host applications</a:t>
            </a:r>
            <a:endParaRPr lang="en-GB" sz="1200" dirty="0"/>
          </a:p>
        </p:txBody>
      </p:sp>
      <p:sp>
        <p:nvSpPr>
          <p:cNvPr id="27" name="Line Callout 1 26"/>
          <p:cNvSpPr/>
          <p:nvPr/>
        </p:nvSpPr>
        <p:spPr>
          <a:xfrm>
            <a:off x="7296150" y="3946823"/>
            <a:ext cx="1584325" cy="554037"/>
          </a:xfrm>
          <a:prstGeom prst="borderCallout1">
            <a:avLst>
              <a:gd name="adj1" fmla="val 25099"/>
              <a:gd name="adj2" fmla="val -7593"/>
              <a:gd name="adj3" fmla="val 6684"/>
              <a:gd name="adj4" fmla="val -36854"/>
            </a:avLst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BE" sz="1200" dirty="0"/>
              <a:t>Room in a Data Centre</a:t>
            </a:r>
            <a:endParaRPr lang="en-GB" sz="1200" dirty="0"/>
          </a:p>
        </p:txBody>
      </p:sp>
      <p:sp>
        <p:nvSpPr>
          <p:cNvPr id="31" name="Line Callout 1 30"/>
          <p:cNvSpPr/>
          <p:nvPr/>
        </p:nvSpPr>
        <p:spPr>
          <a:xfrm>
            <a:off x="7296150" y="1644948"/>
            <a:ext cx="1584325" cy="1122362"/>
          </a:xfrm>
          <a:prstGeom prst="borderCallout1">
            <a:avLst>
              <a:gd name="adj1" fmla="val 25099"/>
              <a:gd name="adj2" fmla="val -7593"/>
              <a:gd name="adj3" fmla="val 32161"/>
              <a:gd name="adj4" fmla="val -35374"/>
            </a:avLst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fr-BE" sz="1200" dirty="0"/>
              <a:t>Application </a:t>
            </a:r>
            <a:r>
              <a:rPr lang="fr-BE" sz="1200" dirty="0" err="1"/>
              <a:t>internally</a:t>
            </a:r>
            <a:r>
              <a:rPr lang="fr-BE" sz="1200" dirty="0"/>
              <a:t> </a:t>
            </a:r>
            <a:r>
              <a:rPr lang="fr-BE" sz="1200" dirty="0" err="1"/>
              <a:t>developped</a:t>
            </a:r>
            <a:r>
              <a:rPr lang="fr-BE" sz="1200" dirty="0"/>
              <a:t> and </a:t>
            </a:r>
            <a:r>
              <a:rPr lang="fr-BE" sz="1200" dirty="0" err="1"/>
              <a:t>hosted</a:t>
            </a:r>
            <a:r>
              <a:rPr lang="fr-BE" sz="1200" dirty="0"/>
              <a:t> on servers </a:t>
            </a:r>
            <a:r>
              <a:rPr lang="fr-BE" sz="1200" dirty="0" err="1"/>
              <a:t>located</a:t>
            </a:r>
            <a:r>
              <a:rPr lang="fr-BE" sz="1200" dirty="0"/>
              <a:t> in a Data Centre </a:t>
            </a:r>
            <a:r>
              <a:rPr lang="fr-BE" sz="1200" dirty="0" err="1"/>
              <a:t>owned</a:t>
            </a:r>
            <a:r>
              <a:rPr lang="fr-BE" sz="1200" dirty="0"/>
              <a:t> by the </a:t>
            </a:r>
            <a:r>
              <a:rPr lang="fr-BE" sz="1200" dirty="0" err="1"/>
              <a:t>Company</a:t>
            </a:r>
            <a:endParaRPr lang="en-GB" sz="1200" dirty="0"/>
          </a:p>
        </p:txBody>
      </p:sp>
      <p:sp>
        <p:nvSpPr>
          <p:cNvPr id="3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35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33" name="Title 11"/>
          <p:cNvSpPr>
            <a:spLocks noGrp="1"/>
          </p:cNvSpPr>
          <p:nvPr>
            <p:ph type="title"/>
          </p:nvPr>
        </p:nvSpPr>
        <p:spPr>
          <a:xfrm>
            <a:off x="1044624" y="548482"/>
            <a:ext cx="7703840" cy="576262"/>
          </a:xfrm>
        </p:spPr>
        <p:txBody>
          <a:bodyPr/>
          <a:lstStyle/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Defining your services and knowing your clients -   </a:t>
            </a:r>
          </a:p>
        </p:txBody>
      </p:sp>
    </p:spTree>
    <p:extLst>
      <p:ext uri="{BB962C8B-B14F-4D97-AF65-F5344CB8AC3E}">
        <p14:creationId xmlns:p14="http://schemas.microsoft.com/office/powerpoint/2010/main" val="2038753773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179388" y="1556792"/>
          <a:ext cx="8785225" cy="158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3"/>
          <p:cNvGraphicFramePr>
            <a:graphicFrameLocks/>
          </p:cNvGraphicFramePr>
          <p:nvPr/>
        </p:nvGraphicFramePr>
        <p:xfrm>
          <a:off x="179512" y="3141191"/>
          <a:ext cx="8785225" cy="158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36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1" name="Title 11"/>
          <p:cNvSpPr txBox="1">
            <a:spLocks/>
          </p:cNvSpPr>
          <p:nvPr/>
        </p:nvSpPr>
        <p:spPr bwMode="auto">
          <a:xfrm>
            <a:off x="1044624" y="548482"/>
            <a:ext cx="770384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Budget Management VS Cost Management -   </a:t>
            </a:r>
          </a:p>
        </p:txBody>
      </p:sp>
    </p:spTree>
    <p:extLst>
      <p:ext uri="{BB962C8B-B14F-4D97-AF65-F5344CB8AC3E}">
        <p14:creationId xmlns:p14="http://schemas.microsoft.com/office/powerpoint/2010/main" val="165364402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612031"/>
              </p:ext>
            </p:extLst>
          </p:nvPr>
        </p:nvGraphicFramePr>
        <p:xfrm>
          <a:off x="179388" y="1602020"/>
          <a:ext cx="8785225" cy="103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973171"/>
              </p:ext>
            </p:extLst>
          </p:nvPr>
        </p:nvGraphicFramePr>
        <p:xfrm>
          <a:off x="179512" y="2852936"/>
          <a:ext cx="8785225" cy="1152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Espace réservé du contenu 3"/>
          <p:cNvGraphicFramePr>
            <a:graphicFrameLocks/>
          </p:cNvGraphicFramePr>
          <p:nvPr/>
        </p:nvGraphicFramePr>
        <p:xfrm>
          <a:off x="179512" y="4365104"/>
          <a:ext cx="8785225" cy="225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1513" name="Groupe 5"/>
          <p:cNvGrpSpPr>
            <a:grpSpLocks/>
          </p:cNvGrpSpPr>
          <p:nvPr/>
        </p:nvGrpSpPr>
        <p:grpSpPr bwMode="auto">
          <a:xfrm>
            <a:off x="3059113" y="4494213"/>
            <a:ext cx="558800" cy="1998662"/>
            <a:chOff x="3076155" y="4342023"/>
            <a:chExt cx="746655" cy="2598081"/>
          </a:xfrm>
        </p:grpSpPr>
        <p:pic>
          <p:nvPicPr>
            <p:cNvPr id="12" name="Picture 5" descr="\\res.sys.shared.fortis\Files\P\Global\ITE\Se-018778\Se-Bank\Se-r-AllUsers\I&amp;O at the movies\AB+1_session1\Photos Data Centre_selection JP Remory\_DSC7896.JPG"/>
            <p:cNvPicPr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338" y="6429741"/>
              <a:ext cx="708929" cy="51036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/>
            <p:cNvPicPr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76155" y="5734769"/>
              <a:ext cx="720080" cy="51036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/>
            <p:cNvPicPr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113881" y="4342023"/>
              <a:ext cx="708929" cy="51223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/>
            <p:cNvPicPr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7306" y="5037929"/>
              <a:ext cx="723013" cy="512231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5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6725" y="5213307"/>
            <a:ext cx="708929" cy="421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8" name="Title 11"/>
          <p:cNvSpPr txBox="1">
            <a:spLocks/>
          </p:cNvSpPr>
          <p:nvPr/>
        </p:nvSpPr>
        <p:spPr bwMode="auto">
          <a:xfrm>
            <a:off x="1044624" y="548482"/>
            <a:ext cx="770384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Modeling: From Assets to Services  …. -   </a:t>
            </a:r>
          </a:p>
        </p:txBody>
      </p:sp>
    </p:spTree>
    <p:extLst>
      <p:ext uri="{BB962C8B-B14F-4D97-AF65-F5344CB8AC3E}">
        <p14:creationId xmlns:p14="http://schemas.microsoft.com/office/powerpoint/2010/main" val="1109429716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6469377"/>
              </p:ext>
            </p:extLst>
          </p:nvPr>
        </p:nvGraphicFramePr>
        <p:xfrm>
          <a:off x="179512" y="1484784"/>
          <a:ext cx="8785225" cy="1296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025351"/>
              </p:ext>
            </p:extLst>
          </p:nvPr>
        </p:nvGraphicFramePr>
        <p:xfrm>
          <a:off x="179512" y="4049786"/>
          <a:ext cx="8785225" cy="2259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Picture 6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4318" y="9693161"/>
            <a:ext cx="708929" cy="512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16" y="4985890"/>
            <a:ext cx="708929" cy="421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743" y="4337818"/>
            <a:ext cx="724713" cy="421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744" y="5004110"/>
            <a:ext cx="724712" cy="421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743" y="5670402"/>
            <a:ext cx="724713" cy="421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41" name="ZoneTexte 2"/>
          <p:cNvSpPr txBox="1">
            <a:spLocks noChangeArrowheads="1"/>
          </p:cNvSpPr>
          <p:nvPr/>
        </p:nvSpPr>
        <p:spPr bwMode="auto">
          <a:xfrm>
            <a:off x="8539163" y="4513014"/>
            <a:ext cx="3508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BE" altLang="fr-FR" sz="1800" b="1">
                <a:latin typeface="Copperplate Gothic Light" pitchFamily="34" charset="0"/>
              </a:rPr>
              <a:t>€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38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22" name="Title 11"/>
          <p:cNvSpPr txBox="1">
            <a:spLocks/>
          </p:cNvSpPr>
          <p:nvPr/>
        </p:nvSpPr>
        <p:spPr bwMode="auto">
          <a:xfrm>
            <a:off x="1044624" y="548482"/>
            <a:ext cx="770384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Recharging: From Services to Clients -   </a:t>
            </a:r>
          </a:p>
        </p:txBody>
      </p:sp>
      <p:graphicFrame>
        <p:nvGraphicFramePr>
          <p:cNvPr id="23" name="Diagramme 6"/>
          <p:cNvGraphicFramePr/>
          <p:nvPr>
            <p:extLst>
              <p:ext uri="{D42A27DB-BD31-4B8C-83A1-F6EECF244321}">
                <p14:modId xmlns:p14="http://schemas.microsoft.com/office/powerpoint/2010/main" val="3689856900"/>
              </p:ext>
            </p:extLst>
          </p:nvPr>
        </p:nvGraphicFramePr>
        <p:xfrm>
          <a:off x="323528" y="2636912"/>
          <a:ext cx="8641084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68198019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6609" y="1468586"/>
            <a:ext cx="3822700" cy="936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r-BE"/>
          </a:p>
        </p:txBody>
      </p:sp>
      <p:pic>
        <p:nvPicPr>
          <p:cNvPr id="17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4318" y="9693161"/>
            <a:ext cx="708929" cy="512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378076"/>
              </p:ext>
            </p:extLst>
          </p:nvPr>
        </p:nvGraphicFramePr>
        <p:xfrm>
          <a:off x="2918141" y="1540941"/>
          <a:ext cx="3470356" cy="79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633" name="Groupe 1"/>
          <p:cNvGrpSpPr>
            <a:grpSpLocks/>
          </p:cNvGrpSpPr>
          <p:nvPr/>
        </p:nvGrpSpPr>
        <p:grpSpPr bwMode="auto">
          <a:xfrm>
            <a:off x="1289447" y="2692548"/>
            <a:ext cx="6738937" cy="3673475"/>
            <a:chOff x="281215" y="1128486"/>
            <a:chExt cx="8581570" cy="4601028"/>
          </a:xfrm>
        </p:grpSpPr>
        <p:pic>
          <p:nvPicPr>
            <p:cNvPr id="2664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529" y="1489993"/>
              <a:ext cx="3962401" cy="4239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3" name="Oval 6"/>
            <p:cNvSpPr>
              <a:spLocks noChangeArrowheads="1"/>
            </p:cNvSpPr>
            <p:nvPr/>
          </p:nvSpPr>
          <p:spPr bwMode="auto">
            <a:xfrm>
              <a:off x="281215" y="1128486"/>
              <a:ext cx="3594100" cy="9906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600" b="1" noProof="1">
                  <a:solidFill>
                    <a:schemeClr val="bg1"/>
                  </a:solidFill>
                  <a:latin typeface="Arial" panose="020B0604020202020204" pitchFamily="34" charset="0"/>
                </a:rPr>
                <a:t>Budget</a:t>
              </a:r>
            </a:p>
          </p:txBody>
        </p:sp>
        <p:sp>
          <p:nvSpPr>
            <p:cNvPr id="26644" name="Oval 7"/>
            <p:cNvSpPr>
              <a:spLocks noChangeArrowheads="1"/>
            </p:cNvSpPr>
            <p:nvPr/>
          </p:nvSpPr>
          <p:spPr bwMode="auto">
            <a:xfrm>
              <a:off x="5268685" y="1128486"/>
              <a:ext cx="35941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600" b="1" noProof="1">
                  <a:solidFill>
                    <a:schemeClr val="bg1"/>
                  </a:solidFill>
                  <a:latin typeface="Arial" panose="020B0604020202020204" pitchFamily="34" charset="0"/>
                </a:rPr>
                <a:t>Services</a:t>
              </a:r>
            </a:p>
          </p:txBody>
        </p:sp>
        <p:sp>
          <p:nvSpPr>
            <p:cNvPr id="26645" name="Oval 8"/>
            <p:cNvSpPr>
              <a:spLocks noChangeArrowheads="1"/>
            </p:cNvSpPr>
            <p:nvPr/>
          </p:nvSpPr>
          <p:spPr bwMode="auto">
            <a:xfrm>
              <a:off x="281215" y="2276253"/>
              <a:ext cx="35941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600" b="1" noProof="1">
                  <a:solidFill>
                    <a:schemeClr val="bg1"/>
                  </a:solidFill>
                  <a:latin typeface="Arial" panose="020B0604020202020204" pitchFamily="34" charset="0"/>
                </a:rPr>
                <a:t>IT</a:t>
              </a:r>
            </a:p>
          </p:txBody>
        </p:sp>
        <p:sp>
          <p:nvSpPr>
            <p:cNvPr id="13" name="Oval 9"/>
            <p:cNvSpPr/>
            <p:nvPr/>
          </p:nvSpPr>
          <p:spPr bwMode="auto">
            <a:xfrm>
              <a:off x="353992" y="3592045"/>
              <a:ext cx="1109842" cy="36187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nl-BE" sz="1600" b="1" noProof="1">
                  <a:solidFill>
                    <a:schemeClr val="bg1"/>
                  </a:solidFill>
                </a:rPr>
                <a:t>FAC</a:t>
              </a:r>
              <a:endParaRPr lang="en-GB" sz="1600" b="1" noProof="1">
                <a:solidFill>
                  <a:schemeClr val="bg1"/>
                </a:solidFill>
              </a:endParaRPr>
            </a:p>
          </p:txBody>
        </p:sp>
        <p:sp>
          <p:nvSpPr>
            <p:cNvPr id="15" name="Oval 10"/>
            <p:cNvSpPr/>
            <p:nvPr/>
          </p:nvSpPr>
          <p:spPr bwMode="auto">
            <a:xfrm>
              <a:off x="1514374" y="3743159"/>
              <a:ext cx="1109842" cy="361879"/>
            </a:xfrm>
            <a:prstGeom prst="ellipse">
              <a:avLst/>
            </a:prstGeom>
            <a:solidFill>
              <a:schemeClr val="accent5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nl-BE" sz="1600" b="1" noProof="1">
                  <a:solidFill>
                    <a:schemeClr val="bg1"/>
                  </a:solidFill>
                </a:rPr>
                <a:t>HR</a:t>
              </a:r>
              <a:endParaRPr lang="en-GB" sz="1600" b="1" noProof="1">
                <a:solidFill>
                  <a:schemeClr val="bg1"/>
                </a:solidFill>
              </a:endParaRPr>
            </a:p>
          </p:txBody>
        </p:sp>
        <p:sp>
          <p:nvSpPr>
            <p:cNvPr id="26648" name="Oval 11"/>
            <p:cNvSpPr>
              <a:spLocks noChangeArrowheads="1"/>
            </p:cNvSpPr>
            <p:nvPr/>
          </p:nvSpPr>
          <p:spPr bwMode="auto">
            <a:xfrm>
              <a:off x="2396590" y="2593183"/>
              <a:ext cx="867311" cy="356740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fr-FR" sz="1100" b="1" noProof="1">
                  <a:solidFill>
                    <a:schemeClr val="bg1"/>
                  </a:solidFill>
                  <a:latin typeface="Arial" panose="020B0604020202020204" pitchFamily="34" charset="0"/>
                </a:rPr>
                <a:t>VAT</a:t>
              </a:r>
            </a:p>
          </p:txBody>
        </p:sp>
        <p:sp>
          <p:nvSpPr>
            <p:cNvPr id="18" name="Up Arrow 12"/>
            <p:cNvSpPr/>
            <p:nvPr/>
          </p:nvSpPr>
          <p:spPr bwMode="auto">
            <a:xfrm>
              <a:off x="1940924" y="1967567"/>
              <a:ext cx="274934" cy="304217"/>
            </a:xfrm>
            <a:prstGeom prst="upArrow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endParaRPr lang="en-GB" sz="1400" noProof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19" name="Up Arrow 13"/>
            <p:cNvSpPr/>
            <p:nvPr/>
          </p:nvSpPr>
          <p:spPr bwMode="auto">
            <a:xfrm>
              <a:off x="772456" y="3206306"/>
              <a:ext cx="272913" cy="304216"/>
            </a:xfrm>
            <a:prstGeom prst="upArrow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endParaRPr lang="en-GB" sz="1400" noProof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0" name="Up Arrow 14"/>
            <p:cNvSpPr/>
            <p:nvPr/>
          </p:nvSpPr>
          <p:spPr bwMode="auto">
            <a:xfrm>
              <a:off x="1922731" y="3319641"/>
              <a:ext cx="274934" cy="304217"/>
            </a:xfrm>
            <a:prstGeom prst="upArrow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defRPr/>
              </a:pPr>
              <a:endParaRPr lang="en-GB" sz="1400" noProof="1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1" name="TextBox 15"/>
            <p:cNvSpPr txBox="1"/>
            <p:nvPr/>
          </p:nvSpPr>
          <p:spPr>
            <a:xfrm>
              <a:off x="400487" y="2633663"/>
              <a:ext cx="1289763" cy="379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nl-BE" sz="1050" dirty="0"/>
                <a:t>Direct</a:t>
              </a:r>
              <a:endParaRPr lang="en-GB" sz="1050" dirty="0"/>
            </a:p>
          </p:txBody>
        </p:sp>
        <p:sp>
          <p:nvSpPr>
            <p:cNvPr id="22" name="TextBox 16"/>
            <p:cNvSpPr txBox="1"/>
            <p:nvPr/>
          </p:nvSpPr>
          <p:spPr>
            <a:xfrm>
              <a:off x="632968" y="3965854"/>
              <a:ext cx="1289763" cy="379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nl-BE" sz="1050" dirty="0"/>
                <a:t>Indirect</a:t>
              </a:r>
              <a:endParaRPr lang="en-GB" sz="1050" dirty="0"/>
            </a:p>
          </p:txBody>
        </p:sp>
      </p:grpSp>
      <p:grpSp>
        <p:nvGrpSpPr>
          <p:cNvPr id="26634" name="Groupe 2"/>
          <p:cNvGrpSpPr>
            <a:grpSpLocks/>
          </p:cNvGrpSpPr>
          <p:nvPr/>
        </p:nvGrpSpPr>
        <p:grpSpPr bwMode="auto">
          <a:xfrm>
            <a:off x="5629672" y="3749823"/>
            <a:ext cx="1974850" cy="2703513"/>
            <a:chOff x="3279625" y="1609557"/>
            <a:chExt cx="2584751" cy="3638886"/>
          </a:xfrm>
        </p:grpSpPr>
        <p:pic>
          <p:nvPicPr>
            <p:cNvPr id="23" name="Picture 14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5243" y="2678043"/>
              <a:ext cx="856800" cy="85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15"/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5243" y="1609557"/>
              <a:ext cx="856800" cy="85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16"/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7576" y="4391643"/>
              <a:ext cx="856800" cy="85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17"/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9625" y="3534843"/>
              <a:ext cx="856800" cy="85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Picture 18"/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4610" y="3534843"/>
              <a:ext cx="856800" cy="85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/>
          <p:cNvSpPr/>
          <p:nvPr/>
        </p:nvSpPr>
        <p:spPr>
          <a:xfrm>
            <a:off x="484584" y="3605361"/>
            <a:ext cx="3816350" cy="16557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/>
          <a:lstStyle/>
          <a:p>
            <a:pPr algn="ctr">
              <a:defRPr/>
            </a:pPr>
            <a:endParaRPr lang="fr-BE" dirty="0">
              <a:solidFill>
                <a:schemeClr val="accent1"/>
              </a:solidFill>
            </a:endParaRPr>
          </a:p>
        </p:txBody>
      </p:sp>
      <p:sp>
        <p:nvSpPr>
          <p:cNvPr id="26636" name="ZoneTexte 2"/>
          <p:cNvSpPr txBox="1">
            <a:spLocks noChangeArrowheads="1"/>
          </p:cNvSpPr>
          <p:nvPr/>
        </p:nvSpPr>
        <p:spPr bwMode="auto">
          <a:xfrm>
            <a:off x="367109" y="3321198"/>
            <a:ext cx="1039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fr-FR" sz="1400">
                <a:latin typeface="Arial" panose="020B0604020202020204" pitchFamily="34" charset="0"/>
              </a:rPr>
              <a:t>Resources</a:t>
            </a: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39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33" name="Title 11"/>
          <p:cNvSpPr txBox="1">
            <a:spLocks/>
          </p:cNvSpPr>
          <p:nvPr/>
        </p:nvSpPr>
        <p:spPr bwMode="auto">
          <a:xfrm>
            <a:off x="1044624" y="548482"/>
            <a:ext cx="770384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Recap key elements of IT cost modelling -   </a:t>
            </a:r>
          </a:p>
        </p:txBody>
      </p:sp>
    </p:spTree>
    <p:extLst>
      <p:ext uri="{BB962C8B-B14F-4D97-AF65-F5344CB8AC3E}">
        <p14:creationId xmlns:p14="http://schemas.microsoft.com/office/powerpoint/2010/main" val="147425945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1600" y="404813"/>
            <a:ext cx="7546157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It all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started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with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a question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from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the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Board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…. -</a:t>
            </a:r>
            <a:endParaRPr lang="en-GB" altLang="en-US" sz="2400" i="1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2" y="1457080"/>
            <a:ext cx="7349144" cy="4132160"/>
          </a:xfrm>
          <a:prstGeom prst="rect">
            <a:avLst/>
          </a:prstGeom>
        </p:spPr>
      </p:pic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467544" y="4665191"/>
            <a:ext cx="80502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200" b="1" dirty="0" err="1">
                <a:latin typeface="Arial" charset="0"/>
              </a:rPr>
              <a:t>Dear</a:t>
            </a:r>
            <a:r>
              <a:rPr lang="fr-BE" altLang="en-US" sz="2200" b="1" dirty="0">
                <a:latin typeface="Arial" charset="0"/>
              </a:rPr>
              <a:t> CIO </a:t>
            </a:r>
            <a:r>
              <a:rPr lang="fr-BE" altLang="en-US" sz="2200" b="1" dirty="0" err="1">
                <a:latin typeface="Arial" charset="0"/>
              </a:rPr>
              <a:t>colleague</a:t>
            </a:r>
            <a:r>
              <a:rPr lang="fr-BE" altLang="en-US" sz="2200" b="1" dirty="0">
                <a:latin typeface="Arial" charset="0"/>
              </a:rPr>
              <a:t>, </a:t>
            </a:r>
            <a:r>
              <a:rPr lang="fr-BE" altLang="en-US" sz="2200" b="1" dirty="0" err="1">
                <a:latin typeface="Arial" charset="0"/>
              </a:rPr>
              <a:t>we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hear</a:t>
            </a:r>
            <a:r>
              <a:rPr lang="fr-BE" altLang="en-US" sz="2200" b="1" dirty="0">
                <a:latin typeface="Arial" charset="0"/>
              </a:rPr>
              <a:t> a lot about IT </a:t>
            </a:r>
            <a:r>
              <a:rPr lang="fr-BE" altLang="en-US" sz="2200" b="1" dirty="0" err="1">
                <a:latin typeface="Arial" charset="0"/>
              </a:rPr>
              <a:t>costs</a:t>
            </a:r>
            <a:r>
              <a:rPr lang="fr-BE" altLang="en-US" sz="2200" b="1" dirty="0">
                <a:latin typeface="Arial" charset="0"/>
              </a:rPr>
              <a:t> ….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200" b="1" dirty="0" err="1">
                <a:latin typeface="Arial" charset="0"/>
              </a:rPr>
              <a:t>Could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we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discuss</a:t>
            </a:r>
            <a:r>
              <a:rPr lang="fr-BE" altLang="en-US" sz="2200" b="1" dirty="0">
                <a:latin typeface="Arial" charset="0"/>
              </a:rPr>
              <a:t> the value of IT ? </a:t>
            </a:r>
          </a:p>
        </p:txBody>
      </p:sp>
    </p:spTree>
    <p:extLst>
      <p:ext uri="{BB962C8B-B14F-4D97-AF65-F5344CB8AC3E}">
        <p14:creationId xmlns:p14="http://schemas.microsoft.com/office/powerpoint/2010/main" val="14748415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4318" y="9693161"/>
            <a:ext cx="708929" cy="512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40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33" name="Title 11"/>
          <p:cNvSpPr txBox="1">
            <a:spLocks/>
          </p:cNvSpPr>
          <p:nvPr/>
        </p:nvSpPr>
        <p:spPr bwMode="auto">
          <a:xfrm>
            <a:off x="1044624" y="548482"/>
            <a:ext cx="770384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altLang="fr-FR" sz="2800" dirty="0"/>
              <a:t>Modelling &amp; charging IT costs</a:t>
            </a:r>
            <a:br>
              <a:rPr lang="en-US" altLang="fr-FR" sz="2800" dirty="0"/>
            </a:br>
            <a:r>
              <a:rPr lang="en-US" altLang="fr-FR" sz="2400" i="1" dirty="0"/>
              <a:t>- Links with other IT processes -   </a:t>
            </a:r>
          </a:p>
        </p:txBody>
      </p:sp>
      <p:graphicFrame>
        <p:nvGraphicFramePr>
          <p:cNvPr id="32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372073"/>
              </p:ext>
            </p:extLst>
          </p:nvPr>
        </p:nvGraphicFramePr>
        <p:xfrm>
          <a:off x="719510" y="1412776"/>
          <a:ext cx="7704980" cy="4353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ZoneTexte 8"/>
          <p:cNvSpPr txBox="1"/>
          <p:nvPr/>
        </p:nvSpPr>
        <p:spPr>
          <a:xfrm>
            <a:off x="7024688" y="1887861"/>
            <a:ext cx="1584325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Service Definition and description</a:t>
            </a:r>
          </a:p>
        </p:txBody>
      </p:sp>
      <p:sp>
        <p:nvSpPr>
          <p:cNvPr id="35" name="ZoneTexte 16"/>
          <p:cNvSpPr txBox="1"/>
          <p:nvPr/>
        </p:nvSpPr>
        <p:spPr>
          <a:xfrm>
            <a:off x="7164388" y="4961261"/>
            <a:ext cx="1908175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Report to clients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Predictive volume and recharging negotiation</a:t>
            </a:r>
          </a:p>
        </p:txBody>
      </p:sp>
      <p:sp>
        <p:nvSpPr>
          <p:cNvPr id="36" name="ZoneTexte 17"/>
          <p:cNvSpPr txBox="1"/>
          <p:nvPr/>
        </p:nvSpPr>
        <p:spPr>
          <a:xfrm>
            <a:off x="2663825" y="5715324"/>
            <a:ext cx="1908175" cy="73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Volume based on clients forecast</a:t>
            </a:r>
          </a:p>
          <a:p>
            <a:pPr>
              <a:defRPr/>
            </a:pPr>
            <a:endParaRPr lang="en-US" sz="1400" dirty="0">
              <a:latin typeface="+mn-lt"/>
            </a:endParaRPr>
          </a:p>
        </p:txBody>
      </p:sp>
      <p:sp>
        <p:nvSpPr>
          <p:cNvPr id="37" name="ZoneTexte 18"/>
          <p:cNvSpPr txBox="1"/>
          <p:nvPr/>
        </p:nvSpPr>
        <p:spPr>
          <a:xfrm>
            <a:off x="611188" y="1773561"/>
            <a:ext cx="1908175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Volume prediction based on new initiatives</a:t>
            </a:r>
          </a:p>
          <a:p>
            <a:pPr>
              <a:defRPr/>
            </a:pPr>
            <a:endParaRPr lang="en-US" sz="1400" dirty="0">
              <a:latin typeface="+mn-lt"/>
            </a:endParaRPr>
          </a:p>
        </p:txBody>
      </p:sp>
      <p:graphicFrame>
        <p:nvGraphicFramePr>
          <p:cNvPr id="38" name="Diagramme 10"/>
          <p:cNvGraphicFramePr/>
          <p:nvPr>
            <p:extLst>
              <p:ext uri="{D42A27DB-BD31-4B8C-83A1-F6EECF244321}">
                <p14:modId xmlns:p14="http://schemas.microsoft.com/office/powerpoint/2010/main" val="2918283189"/>
              </p:ext>
            </p:extLst>
          </p:nvPr>
        </p:nvGraphicFramePr>
        <p:xfrm>
          <a:off x="4355976" y="4232680"/>
          <a:ext cx="1152128" cy="1181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9" name="ZoneTexte 19"/>
          <p:cNvSpPr txBox="1"/>
          <p:nvPr/>
        </p:nvSpPr>
        <p:spPr>
          <a:xfrm>
            <a:off x="4211638" y="4364361"/>
            <a:ext cx="1908175" cy="1169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</a:rPr>
              <a:t>Cost Modelling</a:t>
            </a:r>
          </a:p>
          <a:p>
            <a:pPr>
              <a:defRPr/>
            </a:pPr>
            <a:r>
              <a:rPr lang="en-US" sz="1400" dirty="0">
                <a:latin typeface="+mn-lt"/>
              </a:rPr>
              <a:t>Based on consumption measurement</a:t>
            </a:r>
          </a:p>
          <a:p>
            <a:pPr>
              <a:defRPr/>
            </a:pPr>
            <a:endParaRPr lang="en-US" sz="1400" dirty="0">
              <a:latin typeface="+mn-lt"/>
            </a:endParaRPr>
          </a:p>
          <a:p>
            <a:pPr>
              <a:defRPr/>
            </a:pPr>
            <a:endParaRPr lang="en-US" sz="1400" dirty="0">
              <a:latin typeface="+mn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8106" y="2215755"/>
            <a:ext cx="2635982" cy="17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6111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-27384"/>
            <a:ext cx="8256588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Key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take</a:t>
            </a: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aways</a:t>
            </a: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 in a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nutshell</a:t>
            </a:r>
            <a:endParaRPr lang="en-GB" altLang="en-US" sz="2800" dirty="0">
              <a:solidFill>
                <a:srgbClr val="77777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1E243DA9-CCD7-4C58-97C0-6F2735F604D8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41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1520" y="980728"/>
            <a:ext cx="8667626" cy="144016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59595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Calibri" pitchFamily="34" charset="0"/>
              </a:defRPr>
            </a:lvl9pPr>
          </a:lstStyle>
          <a:p>
            <a:pPr algn="l" eaLnBrk="1" fontAlgn="t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fr-FR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Value</a:t>
            </a:r>
            <a:endParaRPr lang="fr-BE" altLang="fr-FR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only has value if it has value to the business. 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 IT investments with Company strategy by setting up the right framework and associated governance.  Val IT as a useful framework to increase IT contribution to the company</a:t>
            </a:r>
          </a:p>
          <a:p>
            <a:pPr algn="l">
              <a:spcBef>
                <a:spcPts val="600"/>
              </a:spcBef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Costs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main components: people, software, hardware where ‘acquisition’ and ‘maintenance’ moments trigger specific questions for CIOs</a:t>
            </a:r>
          </a:p>
          <a:p>
            <a:pPr algn="l">
              <a:spcBef>
                <a:spcPts val="600"/>
              </a:spcBef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investment decisions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cases should answer 5 main topics: case for change, value for money, commercial viability, affordable investment and successful delivery.</a:t>
            </a:r>
          </a:p>
          <a:p>
            <a:pPr algn="l">
              <a:spcBef>
                <a:spcPts val="600"/>
              </a:spcBef>
            </a:pP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Cost modelling &amp; recharging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recharges all its costs to its (internal &amp; external) ‘clients / users’. Modelling costs starts from assets to derive cost of services. Recharging fairly reallocates usage of services to ‘clients / users’</a:t>
            </a:r>
          </a:p>
        </p:txBody>
      </p:sp>
    </p:spTree>
    <p:extLst>
      <p:ext uri="{BB962C8B-B14F-4D97-AF65-F5344CB8AC3E}">
        <p14:creationId xmlns:p14="http://schemas.microsoft.com/office/powerpoint/2010/main" val="197398158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71600" y="404813"/>
            <a:ext cx="7546157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At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ease</a:t>
            </a: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now</a:t>
            </a: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to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answer</a:t>
            </a: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the question ?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42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2" y="1457080"/>
            <a:ext cx="7349144" cy="4132160"/>
          </a:xfrm>
          <a:prstGeom prst="rect">
            <a:avLst/>
          </a:prstGeom>
        </p:spPr>
      </p:pic>
      <p:sp>
        <p:nvSpPr>
          <p:cNvPr id="13314" name="TextBox 4"/>
          <p:cNvSpPr txBox="1">
            <a:spLocks noChangeArrowheads="1"/>
          </p:cNvSpPr>
          <p:nvPr/>
        </p:nvSpPr>
        <p:spPr bwMode="auto">
          <a:xfrm>
            <a:off x="467544" y="4665191"/>
            <a:ext cx="80502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200" b="1" dirty="0" err="1">
                <a:latin typeface="Arial" charset="0"/>
              </a:rPr>
              <a:t>Dear</a:t>
            </a:r>
            <a:r>
              <a:rPr lang="fr-BE" altLang="en-US" sz="2200" b="1" dirty="0">
                <a:latin typeface="Arial" charset="0"/>
              </a:rPr>
              <a:t> CIO </a:t>
            </a:r>
            <a:r>
              <a:rPr lang="fr-BE" altLang="en-US" sz="2200" b="1" dirty="0" err="1">
                <a:latin typeface="Arial" charset="0"/>
              </a:rPr>
              <a:t>colleague</a:t>
            </a:r>
            <a:r>
              <a:rPr lang="fr-BE" altLang="en-US" sz="2200" b="1" dirty="0">
                <a:latin typeface="Arial" charset="0"/>
              </a:rPr>
              <a:t>, </a:t>
            </a:r>
            <a:r>
              <a:rPr lang="fr-BE" altLang="en-US" sz="2200" b="1" dirty="0" err="1">
                <a:latin typeface="Arial" charset="0"/>
              </a:rPr>
              <a:t>we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hear</a:t>
            </a:r>
            <a:r>
              <a:rPr lang="fr-BE" altLang="en-US" sz="2200" b="1" dirty="0">
                <a:latin typeface="Arial" charset="0"/>
              </a:rPr>
              <a:t> a lot about IT </a:t>
            </a:r>
            <a:r>
              <a:rPr lang="fr-BE" altLang="en-US" sz="2200" b="1" dirty="0" err="1">
                <a:latin typeface="Arial" charset="0"/>
              </a:rPr>
              <a:t>costs</a:t>
            </a:r>
            <a:r>
              <a:rPr lang="fr-BE" altLang="en-US" sz="2200" b="1" dirty="0">
                <a:latin typeface="Arial" charset="0"/>
              </a:rPr>
              <a:t> ….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fr-BE" altLang="en-US" sz="2200" b="1" dirty="0" err="1">
                <a:latin typeface="Arial" charset="0"/>
              </a:rPr>
              <a:t>Could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we</a:t>
            </a:r>
            <a:r>
              <a:rPr lang="fr-BE" altLang="en-US" sz="2200" b="1" dirty="0">
                <a:latin typeface="Arial" charset="0"/>
              </a:rPr>
              <a:t> </a:t>
            </a:r>
            <a:r>
              <a:rPr lang="fr-BE" altLang="en-US" sz="2200" b="1" dirty="0" err="1">
                <a:latin typeface="Arial" charset="0"/>
              </a:rPr>
              <a:t>discuss</a:t>
            </a:r>
            <a:r>
              <a:rPr lang="fr-BE" altLang="en-US" sz="2200" b="1" dirty="0">
                <a:latin typeface="Arial" charset="0"/>
              </a:rPr>
              <a:t> the value of IT ? </a:t>
            </a:r>
          </a:p>
        </p:txBody>
      </p:sp>
    </p:spTree>
    <p:extLst>
      <p:ext uri="{BB962C8B-B14F-4D97-AF65-F5344CB8AC3E}">
        <p14:creationId xmlns:p14="http://schemas.microsoft.com/office/powerpoint/2010/main" val="401404497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576263"/>
          </a:xfrm>
        </p:spPr>
        <p:txBody>
          <a:bodyPr/>
          <a:lstStyle/>
          <a:p>
            <a:r>
              <a:rPr lang="nl-BE" altLang="fr-FR" dirty="0"/>
              <a:t>END</a:t>
            </a:r>
            <a:endParaRPr lang="nl-BE" altLang="fr-FR" i="1" dirty="0"/>
          </a:p>
        </p:txBody>
      </p:sp>
    </p:spTree>
    <p:extLst>
      <p:ext uri="{BB962C8B-B14F-4D97-AF65-F5344CB8AC3E}">
        <p14:creationId xmlns:p14="http://schemas.microsoft.com/office/powerpoint/2010/main" val="330540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576263"/>
          </a:xfrm>
        </p:spPr>
        <p:txBody>
          <a:bodyPr/>
          <a:lstStyle/>
          <a:p>
            <a:r>
              <a:rPr lang="nl-BE" altLang="fr-FR" dirty="0"/>
              <a:t>Finance every day </a:t>
            </a:r>
            <a:br>
              <a:rPr lang="nl-BE" altLang="fr-FR" dirty="0"/>
            </a:br>
            <a:r>
              <a:rPr lang="nl-BE" altLang="fr-FR" sz="2800" i="1" dirty="0"/>
              <a:t>Key questions, hot spots &amp; way to address</a:t>
            </a:r>
            <a:endParaRPr lang="nl-BE" altLang="fr-FR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268760"/>
          <a:ext cx="8856984" cy="542544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People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Workforce</a:t>
                      </a:r>
                      <a:r>
                        <a:rPr lang="fr-BE" sz="1600" b="0" dirty="0"/>
                        <a:t>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Software </a:t>
                      </a:r>
                      <a:r>
                        <a:rPr lang="fr-BE" sz="1600" b="0" dirty="0"/>
                        <a:t>(Applications)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Hardware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Infrastucture</a:t>
                      </a:r>
                      <a:r>
                        <a:rPr lang="fr-BE" sz="1600" b="0" dirty="0"/>
                        <a:t>)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i="1" u="none" kern="1200" dirty="0">
                          <a:effectLst/>
                        </a:rPr>
                        <a:t>Forecast needed staff capacity (who</a:t>
                      </a:r>
                      <a:r>
                        <a:rPr lang="en-GB" sz="1600" b="1" i="1" u="none" kern="1200" baseline="0" dirty="0">
                          <a:effectLst/>
                        </a:rPr>
                        <a:t> / how much ?)</a:t>
                      </a:r>
                      <a:endParaRPr lang="en-GB" sz="1600" b="1" i="1" u="none" kern="120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 err="1">
                          <a:effectLst/>
                        </a:rPr>
                        <a:t>Think</a:t>
                      </a:r>
                      <a:r>
                        <a:rPr lang="fr-BE" sz="1600" kern="1200" baseline="0" dirty="0">
                          <a:effectLst/>
                        </a:rPr>
                        <a:t> about ‘</a:t>
                      </a:r>
                      <a:r>
                        <a:rPr lang="fr-BE" sz="1600" kern="1200" baseline="0" dirty="0" err="1">
                          <a:effectLst/>
                        </a:rPr>
                        <a:t>skills</a:t>
                      </a:r>
                      <a:r>
                        <a:rPr lang="fr-BE" sz="1600" kern="1200" baseline="0" dirty="0">
                          <a:effectLst/>
                        </a:rPr>
                        <a:t>’ and ‘</a:t>
                      </a:r>
                      <a:r>
                        <a:rPr lang="fr-BE" sz="1600" kern="1200" baseline="0" dirty="0" err="1">
                          <a:effectLst/>
                        </a:rPr>
                        <a:t>heads</a:t>
                      </a:r>
                      <a:r>
                        <a:rPr lang="fr-BE" sz="1600" kern="1200" baseline="0" dirty="0">
                          <a:effectLst/>
                        </a:rPr>
                        <a:t>’ </a:t>
                      </a:r>
                      <a:endParaRPr lang="en-GB" sz="1600" kern="120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Do</a:t>
                      </a:r>
                      <a:r>
                        <a:rPr lang="en-GB" sz="1600" kern="1200" baseline="0" dirty="0">
                          <a:effectLst/>
                        </a:rPr>
                        <a:t> a workforce planning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Need</a:t>
                      </a:r>
                      <a:r>
                        <a:rPr lang="en-GB" sz="1600" kern="1200" baseline="0" dirty="0">
                          <a:effectLst/>
                        </a:rPr>
                        <a:t> for ‘</a:t>
                      </a:r>
                      <a:r>
                        <a:rPr lang="en-GB" sz="1600" kern="1200" dirty="0">
                          <a:effectLst/>
                        </a:rPr>
                        <a:t>Change‘ : Input from business &amp; IT projects</a:t>
                      </a:r>
                    </a:p>
                    <a:p>
                      <a:pPr marL="742950" lvl="1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Need for 'Run': Input from CIO/CTO.</a:t>
                      </a:r>
                      <a:r>
                        <a:rPr lang="en-GB" sz="1600" kern="1200" baseline="0" dirty="0">
                          <a:effectLst/>
                        </a:rPr>
                        <a:t> </a:t>
                      </a:r>
                      <a:r>
                        <a:rPr lang="en-GB" sz="1600" kern="1200" dirty="0">
                          <a:effectLst/>
                        </a:rPr>
                        <a:t>Budget based on ‘Historical FTE’ or</a:t>
                      </a:r>
                      <a:r>
                        <a:rPr lang="en-GB" sz="1600" kern="1200" baseline="0" dirty="0">
                          <a:effectLst/>
                        </a:rPr>
                        <a:t> Zero-based budgeting (based on drivers of activities)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baseline="0" dirty="0" err="1">
                          <a:effectLst/>
                        </a:rPr>
                        <a:t>Identify</a:t>
                      </a:r>
                      <a:r>
                        <a:rPr lang="fr-BE" sz="1600" kern="1200" baseline="0" dirty="0">
                          <a:effectLst/>
                        </a:rPr>
                        <a:t> ‘</a:t>
                      </a:r>
                      <a:r>
                        <a:rPr lang="fr-BE" sz="1600" kern="1200" baseline="0" dirty="0" err="1">
                          <a:effectLst/>
                        </a:rPr>
                        <a:t>critical</a:t>
                      </a:r>
                      <a:r>
                        <a:rPr lang="fr-BE" sz="1600" kern="1200" baseline="0" dirty="0">
                          <a:effectLst/>
                        </a:rPr>
                        <a:t> </a:t>
                      </a:r>
                      <a:r>
                        <a:rPr lang="fr-BE" sz="1600" kern="1200" baseline="0" dirty="0" err="1">
                          <a:effectLst/>
                        </a:rPr>
                        <a:t>resources</a:t>
                      </a:r>
                      <a:r>
                        <a:rPr lang="fr-BE" sz="1600" kern="1200" baseline="0" dirty="0">
                          <a:effectLst/>
                        </a:rPr>
                        <a:t>’  (</a:t>
                      </a:r>
                      <a:r>
                        <a:rPr lang="fr-BE" sz="1600" kern="1200" baseline="0" dirty="0" err="1">
                          <a:effectLst/>
                        </a:rPr>
                        <a:t>skills</a:t>
                      </a:r>
                      <a:r>
                        <a:rPr lang="fr-BE" sz="1600" kern="1200" baseline="0" dirty="0">
                          <a:effectLst/>
                        </a:rPr>
                        <a:t>)</a:t>
                      </a:r>
                      <a:endParaRPr lang="en-GB" sz="1600" kern="1200" baseline="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Secure</a:t>
                      </a:r>
                      <a:r>
                        <a:rPr lang="en-GB" sz="1600" kern="1200" baseline="0" dirty="0">
                          <a:effectLst/>
                        </a:rPr>
                        <a:t> </a:t>
                      </a:r>
                      <a:r>
                        <a:rPr lang="en-GB" sz="1600" kern="1200" dirty="0">
                          <a:effectLst/>
                        </a:rPr>
                        <a:t>flexibility of workforce skills and size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…</a:t>
                      </a:r>
                      <a:endParaRPr lang="en-GB" sz="1600" kern="1200" dirty="0">
                        <a:effectLst/>
                      </a:endParaRPr>
                    </a:p>
                    <a:p>
                      <a:r>
                        <a:rPr lang="en-GB" sz="1600" b="1" i="1" kern="1200" dirty="0">
                          <a:effectLst/>
                        </a:rPr>
                        <a:t>=&gt; Key practice: Sourcing Management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GB" sz="1600" b="1" i="1" kern="1200" dirty="0">
                          <a:effectLst/>
                        </a:rPr>
                        <a:t>Maintain</a:t>
                      </a:r>
                      <a:r>
                        <a:rPr lang="en-GB" sz="1600" b="1" i="1" kern="1200" baseline="0" dirty="0">
                          <a:effectLst/>
                        </a:rPr>
                        <a:t> needed staff capacity</a:t>
                      </a:r>
                    </a:p>
                    <a:p>
                      <a:pPr marL="285750" indent="-285750" rtl="0" fontAlgn="ctr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Track people time registry (activity-based)</a:t>
                      </a:r>
                    </a:p>
                    <a:p>
                      <a:pPr marL="285750" indent="-285750" rtl="0" fontAlgn="ctr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Allocate correctly time on ‘projects’ or on 'run‘</a:t>
                      </a:r>
                    </a:p>
                    <a:p>
                      <a:pPr marL="285750" indent="-285750" rtl="0" fontAlgn="ctr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Detect and unblock bottlenecks (overcapacity / </a:t>
                      </a:r>
                      <a:r>
                        <a:rPr lang="en-GB" sz="1600" kern="1200" dirty="0" err="1">
                          <a:effectLst/>
                        </a:rPr>
                        <a:t>undercapacity</a:t>
                      </a:r>
                      <a:r>
                        <a:rPr lang="en-GB" sz="1600" kern="1200" dirty="0">
                          <a:effectLst/>
                        </a:rPr>
                        <a:t> in teams)</a:t>
                      </a:r>
                    </a:p>
                    <a:p>
                      <a:pPr marL="285750" indent="-285750" rtl="0" fontAlgn="ctr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…</a:t>
                      </a:r>
                      <a:endParaRPr lang="en-GB" sz="1600" dirty="0">
                        <a:effectLst/>
                      </a:endParaRPr>
                    </a:p>
                    <a:p>
                      <a:r>
                        <a:rPr lang="en-GB" sz="1600" kern="1200" dirty="0">
                          <a:effectLst/>
                        </a:rPr>
                        <a:t>=&gt; </a:t>
                      </a:r>
                      <a:r>
                        <a:rPr lang="en-GB" sz="1600" b="1" i="1" kern="1200" dirty="0">
                          <a:effectLst/>
                        </a:rPr>
                        <a:t>Key practice: Resource Management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851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576263"/>
          </a:xfrm>
        </p:spPr>
        <p:txBody>
          <a:bodyPr/>
          <a:lstStyle/>
          <a:p>
            <a:r>
              <a:rPr lang="nl-BE" altLang="fr-FR" dirty="0"/>
              <a:t>Finance every day </a:t>
            </a:r>
            <a:br>
              <a:rPr lang="nl-BE" altLang="fr-FR" dirty="0"/>
            </a:br>
            <a:r>
              <a:rPr lang="nl-BE" altLang="fr-FR" sz="2800" i="1" dirty="0"/>
              <a:t>Key questions, hot spots &amp; way to address (cont’d)</a:t>
            </a:r>
            <a:endParaRPr lang="nl-BE" altLang="fr-FR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268760"/>
          <a:ext cx="8856984" cy="396240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People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Workforce</a:t>
                      </a:r>
                      <a:r>
                        <a:rPr lang="fr-BE" sz="1600" b="0" dirty="0"/>
                        <a:t>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Software </a:t>
                      </a:r>
                      <a:r>
                        <a:rPr lang="fr-BE" sz="1600" b="0" dirty="0"/>
                        <a:t>(Applications)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Hardware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Infrastucture</a:t>
                      </a:r>
                      <a:r>
                        <a:rPr lang="fr-BE" sz="1600" b="0" dirty="0"/>
                        <a:t>)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1" u="none" kern="1200" dirty="0">
                          <a:effectLst/>
                        </a:rPr>
                        <a:t>Forecast software needs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Make or Buy or Cloud</a:t>
                      </a:r>
                      <a:r>
                        <a:rPr lang="en-GB" sz="1600" kern="1200" baseline="0" dirty="0">
                          <a:effectLst/>
                        </a:rPr>
                        <a:t> (</a:t>
                      </a:r>
                      <a:r>
                        <a:rPr lang="en-GB" sz="1600" kern="1200" baseline="0" dirty="0" err="1">
                          <a:effectLst/>
                        </a:rPr>
                        <a:t>AaaS</a:t>
                      </a:r>
                      <a:r>
                        <a:rPr lang="en-GB" sz="1600" kern="1200" baseline="0" dirty="0">
                          <a:effectLst/>
                        </a:rPr>
                        <a:t>)</a:t>
                      </a:r>
                      <a:r>
                        <a:rPr lang="en-GB" sz="1600" kern="1200" dirty="0">
                          <a:effectLst/>
                        </a:rPr>
                        <a:t>?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How</a:t>
                      </a:r>
                      <a:r>
                        <a:rPr lang="en-GB" sz="1600" kern="1200" baseline="0" dirty="0">
                          <a:effectLst/>
                        </a:rPr>
                        <a:t> to integrate in current architecture ?</a:t>
                      </a:r>
                      <a:endParaRPr lang="en-GB" sz="1600" kern="120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…</a:t>
                      </a:r>
                      <a:endParaRPr lang="en-GB" sz="1600" kern="1200" dirty="0">
                        <a:effectLst/>
                      </a:endParaRPr>
                    </a:p>
                    <a:p>
                      <a:r>
                        <a:rPr lang="en-GB" sz="1600" b="1" i="1" kern="1200" dirty="0">
                          <a:effectLst/>
                        </a:rPr>
                        <a:t>=&gt; Key practice: Application</a:t>
                      </a:r>
                      <a:r>
                        <a:rPr lang="en-GB" sz="1600" b="1" i="1" kern="1200" baseline="0" dirty="0">
                          <a:effectLst/>
                        </a:rPr>
                        <a:t> Development Strategy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1" u="none" kern="1200" dirty="0">
                          <a:effectLst/>
                        </a:rPr>
                        <a:t>Maintain</a:t>
                      </a:r>
                      <a:r>
                        <a:rPr lang="en-GB" sz="1600" b="1" i="1" u="none" kern="1200" baseline="0" dirty="0">
                          <a:effectLst/>
                        </a:rPr>
                        <a:t> </a:t>
                      </a:r>
                      <a:r>
                        <a:rPr lang="en-GB" sz="1600" b="1" i="1" u="none" kern="1200" dirty="0">
                          <a:effectLst/>
                        </a:rPr>
                        <a:t>software needs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 software depreciation / amortisation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</a:t>
                      </a:r>
                      <a:r>
                        <a:rPr lang="en-GB" sz="16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upgrades (versions / releases)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code to optimise performance / lower data consumption</a:t>
                      </a:r>
                      <a:endParaRPr lang="en-GB" sz="1600" dirty="0">
                        <a:effectLst/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Decommission unused apps or apps with low use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…</a:t>
                      </a:r>
                      <a:endParaRPr lang="en-GB" sz="1600" kern="1200" dirty="0">
                        <a:effectLst/>
                      </a:endParaRPr>
                    </a:p>
                    <a:p>
                      <a:r>
                        <a:rPr lang="en-GB" sz="1600" b="1" i="1" kern="1200" dirty="0">
                          <a:effectLst/>
                        </a:rPr>
                        <a:t>=&gt; Key practice: Application</a:t>
                      </a:r>
                      <a:r>
                        <a:rPr lang="en-GB" sz="1600" b="1" i="1" kern="1200" baseline="0" dirty="0">
                          <a:effectLst/>
                        </a:rPr>
                        <a:t> Development Strategy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6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333375"/>
            <a:ext cx="9144000" cy="576263"/>
          </a:xfrm>
        </p:spPr>
        <p:txBody>
          <a:bodyPr/>
          <a:lstStyle/>
          <a:p>
            <a:r>
              <a:rPr lang="nl-BE" altLang="fr-FR" dirty="0"/>
              <a:t>Finance every day </a:t>
            </a:r>
            <a:br>
              <a:rPr lang="nl-BE" altLang="fr-FR" dirty="0"/>
            </a:br>
            <a:r>
              <a:rPr lang="nl-BE" altLang="fr-FR" sz="2800" i="1" dirty="0"/>
              <a:t>Key questions, hot spots &amp; way to address (cont’d)</a:t>
            </a:r>
            <a:endParaRPr lang="nl-BE" altLang="fr-FR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268760"/>
          <a:ext cx="8856984" cy="469392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People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Workforce</a:t>
                      </a:r>
                      <a:r>
                        <a:rPr lang="fr-BE" sz="1600" b="0" dirty="0"/>
                        <a:t>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Software </a:t>
                      </a:r>
                      <a:r>
                        <a:rPr lang="fr-BE" sz="1600" b="0" dirty="0"/>
                        <a:t>(Applications)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Hardware</a:t>
                      </a:r>
                    </a:p>
                    <a:p>
                      <a:r>
                        <a:rPr lang="fr-BE" sz="1600" b="0" dirty="0"/>
                        <a:t>(</a:t>
                      </a:r>
                      <a:r>
                        <a:rPr lang="fr-BE" sz="1600" b="0" dirty="0" err="1"/>
                        <a:t>Infrastucture</a:t>
                      </a:r>
                      <a:r>
                        <a:rPr lang="fr-BE" sz="1600" b="0" dirty="0"/>
                        <a:t>)</a:t>
                      </a:r>
                      <a:endParaRPr lang="en-GB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Acquire</a:t>
                      </a:r>
                      <a:r>
                        <a:rPr lang="fr-BE" b="1" dirty="0"/>
                        <a:t> </a:t>
                      </a:r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Forecasting</a:t>
                      </a:r>
                      <a:r>
                        <a:rPr lang="fr-BE" baseline="0" dirty="0"/>
                        <a:t> + </a:t>
                      </a:r>
                      <a:r>
                        <a:rPr lang="fr-BE" dirty="0" err="1"/>
                        <a:t>Budgeting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1" u="none" kern="1200" dirty="0">
                          <a:effectLst/>
                        </a:rPr>
                        <a:t>Forecast infrastructure</a:t>
                      </a:r>
                      <a:r>
                        <a:rPr lang="en-GB" sz="1600" b="1" i="1" u="none" kern="1200" baseline="0" dirty="0">
                          <a:effectLst/>
                        </a:rPr>
                        <a:t> </a:t>
                      </a:r>
                      <a:r>
                        <a:rPr lang="en-GB" sz="1600" b="1" i="1" u="none" kern="1200" dirty="0">
                          <a:effectLst/>
                        </a:rPr>
                        <a:t>needs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Used capacity</a:t>
                      </a:r>
                      <a:r>
                        <a:rPr lang="en-GB" sz="1600" kern="1200" baseline="0" dirty="0">
                          <a:effectLst/>
                        </a:rPr>
                        <a:t> by asset (main infra component /  asset) </a:t>
                      </a:r>
                      <a:r>
                        <a:rPr lang="en-GB" sz="1600" kern="1200" dirty="0">
                          <a:effectLst/>
                        </a:rPr>
                        <a:t> ?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effectLst/>
                        </a:rPr>
                        <a:t>Forecasted capacity (trending</a:t>
                      </a:r>
                      <a:r>
                        <a:rPr lang="en-GB" sz="1600" kern="1200" baseline="0" dirty="0">
                          <a:effectLst/>
                        </a:rPr>
                        <a:t> / forecast based on business volumes) ?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baseline="0" dirty="0" err="1">
                          <a:effectLst/>
                        </a:rPr>
                        <a:t>Increased</a:t>
                      </a:r>
                      <a:r>
                        <a:rPr lang="fr-BE" sz="1600" kern="1200" baseline="0" dirty="0">
                          <a:effectLst/>
                        </a:rPr>
                        <a:t> </a:t>
                      </a:r>
                      <a:r>
                        <a:rPr lang="fr-BE" sz="1600" kern="1200" baseline="0" dirty="0" err="1">
                          <a:effectLst/>
                        </a:rPr>
                        <a:t>capacity</a:t>
                      </a:r>
                      <a:r>
                        <a:rPr lang="fr-BE" sz="1600" kern="1200" baseline="0" dirty="0">
                          <a:effectLst/>
                        </a:rPr>
                        <a:t> </a:t>
                      </a:r>
                      <a:r>
                        <a:rPr lang="fr-BE" sz="1600" kern="1200" baseline="0" dirty="0" err="1">
                          <a:effectLst/>
                        </a:rPr>
                        <a:t>needed</a:t>
                      </a:r>
                      <a:r>
                        <a:rPr lang="fr-BE" sz="1600" kern="1200" baseline="0" dirty="0">
                          <a:effectLst/>
                        </a:rPr>
                        <a:t> by new </a:t>
                      </a:r>
                      <a:r>
                        <a:rPr lang="fr-BE" sz="1600" kern="1200" baseline="0" dirty="0" err="1">
                          <a:effectLst/>
                        </a:rPr>
                        <a:t>assets</a:t>
                      </a:r>
                      <a:r>
                        <a:rPr lang="fr-BE" sz="1600" kern="1200" baseline="0" dirty="0">
                          <a:effectLst/>
                        </a:rPr>
                        <a:t> (projects) ?</a:t>
                      </a:r>
                      <a:endParaRPr lang="en-GB" sz="1600" kern="1200" baseline="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 err="1">
                          <a:effectLst/>
                        </a:rPr>
                        <a:t>Lease</a:t>
                      </a:r>
                      <a:r>
                        <a:rPr lang="fr-BE" sz="1600" kern="1200" dirty="0">
                          <a:effectLst/>
                        </a:rPr>
                        <a:t> or </a:t>
                      </a:r>
                      <a:r>
                        <a:rPr lang="fr-BE" sz="1600" kern="1200" dirty="0" err="1">
                          <a:effectLst/>
                        </a:rPr>
                        <a:t>Buy</a:t>
                      </a:r>
                      <a:r>
                        <a:rPr lang="fr-BE" sz="1600" kern="1200" dirty="0">
                          <a:effectLst/>
                        </a:rPr>
                        <a:t> or Cloud</a:t>
                      </a:r>
                      <a:r>
                        <a:rPr lang="fr-BE" sz="1600" kern="1200" baseline="0" dirty="0">
                          <a:effectLst/>
                        </a:rPr>
                        <a:t> (</a:t>
                      </a:r>
                      <a:r>
                        <a:rPr lang="fr-BE" sz="1600" kern="1200" baseline="0" dirty="0" err="1">
                          <a:effectLst/>
                        </a:rPr>
                        <a:t>IaaS</a:t>
                      </a:r>
                      <a:r>
                        <a:rPr lang="fr-BE" sz="1600" kern="1200" baseline="0" dirty="0">
                          <a:effectLst/>
                        </a:rPr>
                        <a:t>)</a:t>
                      </a:r>
                      <a:r>
                        <a:rPr lang="fr-BE" sz="1600" kern="1200" dirty="0">
                          <a:effectLst/>
                        </a:rPr>
                        <a:t>?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 …</a:t>
                      </a:r>
                      <a:endParaRPr lang="en-GB" sz="1600" kern="1200" dirty="0">
                        <a:effectLst/>
                      </a:endParaRPr>
                    </a:p>
                    <a:p>
                      <a:r>
                        <a:rPr lang="en-GB" sz="1600" b="1" i="1" kern="1200" dirty="0">
                          <a:effectLst/>
                        </a:rPr>
                        <a:t>=&gt; Key practice: Infrastructure</a:t>
                      </a:r>
                      <a:r>
                        <a:rPr lang="en-GB" sz="1600" b="1" i="1" kern="1200" baseline="0" dirty="0">
                          <a:effectLst/>
                        </a:rPr>
                        <a:t> Management Strategy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1" dirty="0" err="1"/>
                        <a:t>Maintain</a:t>
                      </a:r>
                      <a:endParaRPr lang="fr-BE" b="1" dirty="0"/>
                    </a:p>
                    <a:p>
                      <a:r>
                        <a:rPr lang="fr-BE" dirty="0"/>
                        <a:t>(</a:t>
                      </a:r>
                      <a:r>
                        <a:rPr lang="fr-BE" dirty="0" err="1"/>
                        <a:t>Accouting</a:t>
                      </a:r>
                      <a:r>
                        <a:rPr lang="fr-BE" dirty="0"/>
                        <a:t>)</a:t>
                      </a:r>
                    </a:p>
                    <a:p>
                      <a:endParaRPr lang="fr-BE" dirty="0"/>
                    </a:p>
                    <a:p>
                      <a:endParaRPr lang="fr-BE" dirty="0"/>
                    </a:p>
                    <a:p>
                      <a:endParaRPr lang="fr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1" u="none" kern="1200" dirty="0">
                          <a:effectLst/>
                        </a:rPr>
                        <a:t>Maintain</a:t>
                      </a:r>
                      <a:r>
                        <a:rPr lang="en-GB" sz="1600" b="1" i="1" u="none" kern="1200" baseline="0" dirty="0">
                          <a:effectLst/>
                        </a:rPr>
                        <a:t> </a:t>
                      </a:r>
                      <a:r>
                        <a:rPr lang="en-GB" sz="1600" b="1" i="1" u="none" kern="1200" dirty="0">
                          <a:effectLst/>
                        </a:rPr>
                        <a:t>infrastructure needs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Track infra depreciation / amortisation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(Re)-Allocate infra capacity used by service / business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Reallocate infra capacity (virtualisation)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Decommission infra assets</a:t>
                      </a:r>
                      <a:endParaRPr lang="en-GB" sz="1600" dirty="0">
                        <a:effectLst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BE" sz="1600" kern="1200" dirty="0">
                          <a:effectLst/>
                        </a:rPr>
                        <a:t>…</a:t>
                      </a:r>
                      <a:endParaRPr lang="en-GB" sz="1600" kern="1200" dirty="0">
                        <a:effectLst/>
                      </a:endParaRPr>
                    </a:p>
                    <a:p>
                      <a:r>
                        <a:rPr lang="en-GB" sz="1600" b="1" i="1" kern="1200" dirty="0">
                          <a:effectLst/>
                        </a:rPr>
                        <a:t>=&gt; Key practice: Infrastructure</a:t>
                      </a:r>
                      <a:r>
                        <a:rPr lang="en-GB" sz="1600" b="1" i="1" kern="1200" baseline="0" dirty="0">
                          <a:effectLst/>
                        </a:rPr>
                        <a:t> Management Strategy</a:t>
                      </a:r>
                      <a:endParaRPr lang="en-GB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90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90550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Cockpit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View</a:t>
            </a:r>
            <a:endParaRPr lang="fr-BE" altLang="en-US" sz="2800" b="1" dirty="0">
              <a:solidFill>
                <a:srgbClr val="777777"/>
              </a:solidFill>
              <a:latin typeface="+mj-lt"/>
              <a:cs typeface="Arial" pitchFamily="34" charset="0"/>
            </a:endParaRPr>
          </a:p>
          <a:p>
            <a:pPr eaLnBrk="1" hangingPunct="1">
              <a:defRPr/>
            </a:pP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1: Zoom on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your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scope -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 bwMode="auto">
          <a:xfrm>
            <a:off x="8388350" y="6597650"/>
            <a:ext cx="684213" cy="18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8475" y="1497484"/>
            <a:ext cx="8318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ea typeface="Times New Roman" pitchFamily="18" charset="0"/>
              </a:rPr>
              <a:t>Identify the measures that allow you drive where you want to go !</a:t>
            </a:r>
            <a:endParaRPr lang="en-GB" sz="2000" dirty="0">
              <a:ea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2111077"/>
            <a:ext cx="1927225" cy="10033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/>
              <a:t>Ambition</a:t>
            </a:r>
            <a:endParaRPr lang="en-GB" b="1" dirty="0"/>
          </a:p>
        </p:txBody>
      </p:sp>
      <p:sp>
        <p:nvSpPr>
          <p:cNvPr id="10" name="Rectangle 9"/>
          <p:cNvSpPr/>
          <p:nvPr/>
        </p:nvSpPr>
        <p:spPr>
          <a:xfrm>
            <a:off x="251520" y="3533477"/>
            <a:ext cx="1927225" cy="10033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err="1"/>
              <a:t>Strategy</a:t>
            </a:r>
            <a:endParaRPr lang="en-GB" b="1" dirty="0"/>
          </a:p>
        </p:txBody>
      </p:sp>
      <p:sp>
        <p:nvSpPr>
          <p:cNvPr id="12" name="Rectangle 11"/>
          <p:cNvSpPr/>
          <p:nvPr/>
        </p:nvSpPr>
        <p:spPr>
          <a:xfrm>
            <a:off x="251520" y="4943177"/>
            <a:ext cx="1927225" cy="10033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/>
              <a:t>Objectives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518844" y="2204864"/>
            <a:ext cx="362515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>
              <a:buFontTx/>
              <a:buChar char="•"/>
            </a:pPr>
            <a:r>
              <a:rPr lang="en-GB" b="1" i="1" dirty="0">
                <a:ea typeface="Times New Roman" pitchFamily="18" charset="0"/>
                <a:cs typeface="Arial" charset="0"/>
              </a:rPr>
              <a:t>Achieve in year ‘Y+3’ a market share of ‘x%’ for product ‘P’ in country ‘C’</a:t>
            </a:r>
          </a:p>
          <a:p>
            <a:pPr marL="177800" indent="-177800">
              <a:buFontTx/>
              <a:buChar char="•"/>
            </a:pPr>
            <a:endParaRPr lang="fr-BE" b="1" i="1" dirty="0">
              <a:ea typeface="Times New Roman" pitchFamily="18" charset="0"/>
              <a:cs typeface="Arial" charset="0"/>
            </a:endParaRPr>
          </a:p>
          <a:p>
            <a:pPr marL="177800" indent="-177800">
              <a:buFontTx/>
              <a:buChar char="•"/>
            </a:pPr>
            <a:endParaRPr lang="en-GB" b="1" i="1" dirty="0">
              <a:ea typeface="Times New Roman" pitchFamily="18" charset="0"/>
              <a:cs typeface="Arial" charset="0"/>
            </a:endParaRPr>
          </a:p>
          <a:p>
            <a:pPr marL="177800" indent="-177800">
              <a:buFontTx/>
              <a:buChar char="•"/>
            </a:pPr>
            <a:r>
              <a:rPr lang="en-GB" b="1" i="1" dirty="0">
                <a:ea typeface="Times New Roman" pitchFamily="18" charset="0"/>
                <a:cs typeface="Arial" charset="0"/>
              </a:rPr>
              <a:t>Launch in year ‘Y+1’ a digital offering of product ‘P’ in country ‘C’</a:t>
            </a:r>
          </a:p>
          <a:p>
            <a:pPr marL="177800" indent="-177800">
              <a:buFontTx/>
              <a:buChar char="•"/>
            </a:pPr>
            <a:endParaRPr lang="fr-BE" b="1" i="1" dirty="0">
              <a:cs typeface="Arial" charset="0"/>
            </a:endParaRPr>
          </a:p>
          <a:p>
            <a:pPr marL="177800" indent="-177800">
              <a:buFontTx/>
              <a:buChar char="•"/>
            </a:pPr>
            <a:endParaRPr lang="fr-BE" b="1" i="1" dirty="0">
              <a:cs typeface="Arial" charset="0"/>
            </a:endParaRPr>
          </a:p>
          <a:p>
            <a:pPr marL="177800" indent="-177800">
              <a:buFontTx/>
              <a:buChar char="•"/>
            </a:pPr>
            <a:r>
              <a:rPr lang="fr-BE" b="1" i="1" dirty="0">
                <a:cs typeface="Arial" charset="0"/>
              </a:rPr>
              <a:t>Go life in </a:t>
            </a:r>
            <a:r>
              <a:rPr lang="fr-BE" b="1" i="1" dirty="0" err="1">
                <a:cs typeface="Arial" charset="0"/>
              </a:rPr>
              <a:t>year</a:t>
            </a:r>
            <a:r>
              <a:rPr lang="fr-BE" b="1" i="1" dirty="0">
                <a:cs typeface="Arial" charset="0"/>
              </a:rPr>
              <a:t> ‘Y’ </a:t>
            </a:r>
            <a:r>
              <a:rPr lang="fr-BE" b="1" i="1" dirty="0" err="1">
                <a:cs typeface="Arial" charset="0"/>
              </a:rPr>
              <a:t>with</a:t>
            </a:r>
            <a:r>
              <a:rPr lang="fr-BE" b="1" i="1" dirty="0">
                <a:cs typeface="Arial" charset="0"/>
              </a:rPr>
              <a:t> a digital </a:t>
            </a:r>
            <a:r>
              <a:rPr lang="fr-BE" b="1" i="1" dirty="0" err="1">
                <a:cs typeface="Arial" charset="0"/>
              </a:rPr>
              <a:t>offering</a:t>
            </a:r>
            <a:r>
              <a:rPr lang="fr-BE" b="1" i="1" dirty="0">
                <a:cs typeface="Arial" charset="0"/>
              </a:rPr>
              <a:t> of </a:t>
            </a:r>
            <a:r>
              <a:rPr lang="fr-BE" b="1" i="1" dirty="0" err="1">
                <a:cs typeface="Arial" charset="0"/>
              </a:rPr>
              <a:t>product</a:t>
            </a:r>
            <a:r>
              <a:rPr lang="fr-BE" b="1" i="1" dirty="0">
                <a:cs typeface="Arial" charset="0"/>
              </a:rPr>
              <a:t> ‘P</a:t>
            </a:r>
            <a:r>
              <a:rPr lang="fr-BE" b="1" i="1" dirty="0"/>
              <a:t>’</a:t>
            </a:r>
            <a:endParaRPr lang="fr-BE" i="1" dirty="0">
              <a:cs typeface="Arial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254946" y="2026940"/>
            <a:ext cx="2641599" cy="358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>
              <a:buFontTx/>
              <a:buChar char="•"/>
            </a:pPr>
            <a:r>
              <a:rPr lang="en-GB" dirty="0">
                <a:ea typeface="Times New Roman" pitchFamily="18" charset="0"/>
                <a:cs typeface="Arial" charset="0"/>
              </a:rPr>
              <a:t>The corporate’s </a:t>
            </a:r>
            <a:r>
              <a:rPr lang="en-GB" b="1" dirty="0">
                <a:ea typeface="Times New Roman" pitchFamily="18" charset="0"/>
                <a:cs typeface="Arial" charset="0"/>
              </a:rPr>
              <a:t>value proposition</a:t>
            </a:r>
            <a:r>
              <a:rPr lang="en-GB" dirty="0">
                <a:ea typeface="Times New Roman" pitchFamily="18" charset="0"/>
                <a:cs typeface="Arial" charset="0"/>
              </a:rPr>
              <a:t> on the long run (3-5 years)</a:t>
            </a:r>
          </a:p>
          <a:p>
            <a:pPr marL="177800" indent="-177800">
              <a:buFontTx/>
              <a:buChar char="•"/>
            </a:pPr>
            <a:endParaRPr lang="fr-BE" dirty="0">
              <a:ea typeface="Times New Roman" pitchFamily="18" charset="0"/>
              <a:cs typeface="Arial" charset="0"/>
            </a:endParaRPr>
          </a:p>
          <a:p>
            <a:pPr marL="177800" indent="-177800">
              <a:buFontTx/>
              <a:buChar char="•"/>
            </a:pPr>
            <a:endParaRPr lang="fr-BE" dirty="0">
              <a:ea typeface="Times New Roman" pitchFamily="18" charset="0"/>
              <a:cs typeface="Arial" charset="0"/>
            </a:endParaRPr>
          </a:p>
          <a:p>
            <a:pPr marL="177800" indent="-177800">
              <a:buFontTx/>
              <a:buChar char="•"/>
            </a:pPr>
            <a:r>
              <a:rPr lang="en-GB" dirty="0">
                <a:ea typeface="Times New Roman" pitchFamily="18" charset="0"/>
                <a:cs typeface="Arial" charset="0"/>
              </a:rPr>
              <a:t>The short to medium term (1-3 years) </a:t>
            </a:r>
            <a:r>
              <a:rPr lang="en-GB" b="1" dirty="0">
                <a:ea typeface="Times New Roman" pitchFamily="18" charset="0"/>
                <a:cs typeface="Arial" charset="0"/>
              </a:rPr>
              <a:t>target supporting the ambition</a:t>
            </a:r>
          </a:p>
          <a:p>
            <a:pPr marL="177800" indent="-177800">
              <a:buFontTx/>
              <a:buChar char="•"/>
            </a:pPr>
            <a:endParaRPr lang="fr-BE" dirty="0">
              <a:cs typeface="Arial" charset="0"/>
            </a:endParaRPr>
          </a:p>
          <a:p>
            <a:pPr marL="177800" indent="-177800">
              <a:buFontTx/>
              <a:buChar char="•"/>
            </a:pPr>
            <a:endParaRPr lang="fr-BE" sz="1100" dirty="0">
              <a:cs typeface="Arial" charset="0"/>
            </a:endParaRPr>
          </a:p>
          <a:p>
            <a:pPr marL="177800" indent="-177800">
              <a:buFontTx/>
              <a:buChar char="•"/>
            </a:pPr>
            <a:r>
              <a:rPr lang="fr-BE" dirty="0">
                <a:cs typeface="Arial" charset="0"/>
              </a:rPr>
              <a:t>The </a:t>
            </a:r>
            <a:r>
              <a:rPr lang="fr-BE" b="1" dirty="0"/>
              <a:t>goals for </a:t>
            </a:r>
            <a:r>
              <a:rPr lang="fr-BE" b="1" dirty="0" err="1"/>
              <a:t>this</a:t>
            </a:r>
            <a:r>
              <a:rPr lang="fr-BE" b="1" dirty="0"/>
              <a:t> </a:t>
            </a:r>
            <a:r>
              <a:rPr lang="fr-BE" b="1" dirty="0" err="1"/>
              <a:t>year</a:t>
            </a:r>
            <a:r>
              <a:rPr lang="fr-BE" b="1" dirty="0"/>
              <a:t> </a:t>
            </a:r>
            <a:r>
              <a:rPr lang="fr-BE" dirty="0"/>
              <a:t>(1 </a:t>
            </a:r>
            <a:r>
              <a:rPr lang="fr-BE" dirty="0" err="1"/>
              <a:t>year</a:t>
            </a:r>
            <a:r>
              <a:rPr lang="fr-BE" dirty="0"/>
              <a:t>)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972245" y="3114377"/>
            <a:ext cx="444500" cy="355600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>
            <a:off x="984945" y="4536777"/>
            <a:ext cx="444500" cy="355600"/>
          </a:xfrm>
          <a:prstGeom prst="down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>
            <a:off x="4845745" y="2288877"/>
            <a:ext cx="673100" cy="431800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err="1">
                <a:solidFill>
                  <a:schemeClr val="bg1">
                    <a:lumMod val="75000"/>
                  </a:schemeClr>
                </a:solidFill>
              </a:rPr>
              <a:t>Eg</a:t>
            </a:r>
            <a:r>
              <a:rPr lang="fr-BE" sz="1400" b="1" dirty="0">
                <a:solidFill>
                  <a:schemeClr val="bg1">
                    <a:lumMod val="75000"/>
                  </a:schemeClr>
                </a:solidFill>
              </a:rPr>
              <a:t>:</a:t>
            </a:r>
            <a:endParaRPr lang="en-GB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883845" y="3673177"/>
            <a:ext cx="673100" cy="431800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err="1">
                <a:solidFill>
                  <a:schemeClr val="bg1">
                    <a:lumMod val="75000"/>
                  </a:schemeClr>
                </a:solidFill>
              </a:rPr>
              <a:t>Eg</a:t>
            </a:r>
            <a:r>
              <a:rPr lang="fr-BE" sz="1400" b="1" dirty="0">
                <a:solidFill>
                  <a:schemeClr val="bg1">
                    <a:lumMod val="75000"/>
                  </a:schemeClr>
                </a:solidFill>
              </a:rPr>
              <a:t>:</a:t>
            </a:r>
            <a:endParaRPr lang="en-GB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4896545" y="5171777"/>
            <a:ext cx="673100" cy="431800"/>
          </a:xfrm>
          <a:prstGeom prst="rightArrow">
            <a:avLst/>
          </a:prstGeom>
          <a:solidFill>
            <a:schemeClr val="bg1"/>
          </a:solidFill>
          <a:ln>
            <a:solidFill>
              <a:schemeClr val="bg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err="1">
                <a:solidFill>
                  <a:schemeClr val="bg1">
                    <a:lumMod val="75000"/>
                  </a:schemeClr>
                </a:solidFill>
              </a:rPr>
              <a:t>Eg</a:t>
            </a:r>
            <a:r>
              <a:rPr lang="fr-BE" sz="1400" b="1" dirty="0">
                <a:solidFill>
                  <a:schemeClr val="bg1">
                    <a:lumMod val="75000"/>
                  </a:schemeClr>
                </a:solidFill>
              </a:rPr>
              <a:t>:</a:t>
            </a:r>
            <a:endParaRPr lang="en-GB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1734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48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0550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Cockpit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View</a:t>
            </a:r>
            <a:endParaRPr lang="fr-BE" altLang="en-US" sz="2800" b="1" dirty="0">
              <a:solidFill>
                <a:srgbClr val="777777"/>
              </a:solidFill>
              <a:latin typeface="+mj-lt"/>
              <a:cs typeface="Arial" pitchFamily="34" charset="0"/>
            </a:endParaRPr>
          </a:p>
          <a:p>
            <a:pPr eaLnBrk="1" hangingPunct="1">
              <a:defRPr/>
            </a:pP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3: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Build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the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dashboard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1412776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/>
              <a:t>Customers</a:t>
            </a:r>
            <a:endParaRPr lang="en-GB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251520" y="3140968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/>
              <a:t>Delivery</a:t>
            </a:r>
            <a:endParaRPr lang="en-GB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1520" y="4221088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/>
              <a:t>Costs</a:t>
            </a:r>
            <a:endParaRPr lang="en-GB" sz="2400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19450" y="1334373"/>
            <a:ext cx="6889054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# </a:t>
            </a:r>
            <a:r>
              <a:rPr lang="fr-BE" sz="1400" dirty="0" err="1">
                <a:ea typeface="Times New Roman" pitchFamily="18" charset="0"/>
              </a:rPr>
              <a:t>customer</a:t>
            </a:r>
            <a:r>
              <a:rPr lang="fr-BE" sz="1400" dirty="0">
                <a:ea typeface="Times New Roman" pitchFamily="18" charset="0"/>
              </a:rPr>
              <a:t> complaints (split per </a:t>
            </a:r>
            <a:r>
              <a:rPr lang="fr-BE" sz="1400" dirty="0" err="1">
                <a:ea typeface="Times New Roman" pitchFamily="18" charset="0"/>
              </a:rPr>
              <a:t>category</a:t>
            </a:r>
            <a:r>
              <a:rPr lang="fr-BE" sz="1400" dirty="0">
                <a:ea typeface="Times New Roman" pitchFamily="18" charset="0"/>
              </a:rPr>
              <a:t> of </a:t>
            </a:r>
            <a:r>
              <a:rPr lang="fr-BE" sz="1400" dirty="0" err="1">
                <a:ea typeface="Times New Roman" pitchFamily="18" charset="0"/>
              </a:rPr>
              <a:t>products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Customer satisfaction scores</a:t>
            </a:r>
            <a:endParaRPr lang="en-GB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  <a:p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# incidents (split per </a:t>
            </a:r>
            <a:r>
              <a:rPr lang="fr-BE" sz="1400" dirty="0" err="1">
                <a:ea typeface="Times New Roman" pitchFamily="18" charset="0"/>
              </a:rPr>
              <a:t>priority</a:t>
            </a:r>
            <a:r>
              <a:rPr lang="fr-BE" sz="1400" dirty="0">
                <a:ea typeface="Times New Roman" pitchFamily="18" charset="0"/>
              </a:rPr>
              <a:t> / </a:t>
            </a:r>
            <a:r>
              <a:rPr lang="fr-BE" sz="1400" dirty="0" err="1">
                <a:ea typeface="Times New Roman" pitchFamily="18" charset="0"/>
              </a:rPr>
              <a:t>category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 err="1">
                <a:ea typeface="Times New Roman" pitchFamily="18" charset="0"/>
              </a:rPr>
              <a:t>Availability</a:t>
            </a:r>
            <a:r>
              <a:rPr lang="fr-BE" sz="1400" dirty="0">
                <a:ea typeface="Times New Roman" pitchFamily="18" charset="0"/>
              </a:rPr>
              <a:t> of </a:t>
            </a:r>
            <a:r>
              <a:rPr lang="fr-BE" sz="1400" dirty="0" err="1">
                <a:ea typeface="Times New Roman" pitchFamily="18" charset="0"/>
              </a:rPr>
              <a:t>critical</a:t>
            </a:r>
            <a:r>
              <a:rPr lang="fr-BE" sz="1400" dirty="0">
                <a:ea typeface="Times New Roman" pitchFamily="18" charset="0"/>
              </a:rPr>
              <a:t> applications &amp; </a:t>
            </a:r>
            <a:r>
              <a:rPr lang="fr-BE" sz="1400" dirty="0" err="1">
                <a:ea typeface="Times New Roman" pitchFamily="18" charset="0"/>
              </a:rPr>
              <a:t>channels</a:t>
            </a:r>
            <a:r>
              <a:rPr lang="fr-BE" sz="1400" dirty="0">
                <a:ea typeface="Times New Roman" pitchFamily="18" charset="0"/>
              </a:rPr>
              <a:t> (%)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  <a:p>
            <a:pPr marL="177800" indent="-177800">
              <a:buFontTx/>
              <a:buChar char="•"/>
            </a:pP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# </a:t>
            </a:r>
            <a:r>
              <a:rPr lang="fr-BE" sz="1400" dirty="0" err="1">
                <a:ea typeface="Times New Roman" pitchFamily="18" charset="0"/>
              </a:rPr>
              <a:t>functional</a:t>
            </a:r>
            <a:r>
              <a:rPr lang="fr-BE" sz="1400" dirty="0">
                <a:ea typeface="Times New Roman" pitchFamily="18" charset="0"/>
              </a:rPr>
              <a:t> points </a:t>
            </a:r>
            <a:r>
              <a:rPr lang="fr-BE" sz="1400" dirty="0" err="1">
                <a:ea typeface="Times New Roman" pitchFamily="18" charset="0"/>
              </a:rPr>
              <a:t>delivered</a:t>
            </a: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Main exception reports (scope variance, budget </a:t>
            </a:r>
            <a:r>
              <a:rPr lang="fr-BE" sz="1400" dirty="0" err="1">
                <a:ea typeface="Times New Roman" pitchFamily="18" charset="0"/>
              </a:rPr>
              <a:t>overspent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 err="1">
                <a:ea typeface="Times New Roman" pitchFamily="18" charset="0"/>
              </a:rPr>
              <a:t>Overall</a:t>
            </a:r>
            <a:r>
              <a:rPr lang="fr-BE" sz="1400" dirty="0">
                <a:ea typeface="Times New Roman" pitchFamily="18" charset="0"/>
              </a:rPr>
              <a:t> </a:t>
            </a:r>
            <a:r>
              <a:rPr lang="fr-BE" sz="1400" dirty="0" err="1">
                <a:ea typeface="Times New Roman" pitchFamily="18" charset="0"/>
              </a:rPr>
              <a:t>calendar</a:t>
            </a:r>
            <a:r>
              <a:rPr lang="fr-BE" sz="1400" dirty="0">
                <a:ea typeface="Times New Roman" pitchFamily="18" charset="0"/>
              </a:rPr>
              <a:t> and RAG </a:t>
            </a:r>
            <a:r>
              <a:rPr lang="fr-BE" sz="1400" dirty="0" err="1">
                <a:ea typeface="Times New Roman" pitchFamily="18" charset="0"/>
              </a:rPr>
              <a:t>view</a:t>
            </a:r>
            <a:r>
              <a:rPr lang="fr-BE" sz="1400" dirty="0">
                <a:ea typeface="Times New Roman" pitchFamily="18" charset="0"/>
              </a:rPr>
              <a:t> of projects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  <a:p>
            <a:pPr marL="177800" indent="-177800">
              <a:buFontTx/>
              <a:buChar char="•"/>
            </a:pP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Cost </a:t>
            </a:r>
            <a:r>
              <a:rPr lang="fr-BE" sz="1400" dirty="0" err="1">
                <a:ea typeface="Times New Roman" pitchFamily="18" charset="0"/>
              </a:rPr>
              <a:t>evolution</a:t>
            </a:r>
            <a:r>
              <a:rPr lang="fr-BE" sz="1400" dirty="0">
                <a:ea typeface="Times New Roman" pitchFamily="18" charset="0"/>
              </a:rPr>
              <a:t> per </a:t>
            </a:r>
            <a:r>
              <a:rPr lang="fr-BE" sz="1400" dirty="0" err="1">
                <a:ea typeface="Times New Roman" pitchFamily="18" charset="0"/>
              </a:rPr>
              <a:t>funding</a:t>
            </a:r>
            <a:r>
              <a:rPr lang="fr-BE" sz="1400" dirty="0">
                <a:ea typeface="Times New Roman" pitchFamily="18" charset="0"/>
              </a:rPr>
              <a:t> type (</a:t>
            </a:r>
            <a:r>
              <a:rPr lang="fr-BE" sz="1400" dirty="0" err="1">
                <a:ea typeface="Times New Roman" pitchFamily="18" charset="0"/>
              </a:rPr>
              <a:t>Eur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Budget VS </a:t>
            </a:r>
            <a:r>
              <a:rPr lang="fr-BE" sz="1400" dirty="0" err="1">
                <a:ea typeface="Times New Roman" pitchFamily="18" charset="0"/>
              </a:rPr>
              <a:t>Actuals</a:t>
            </a:r>
            <a:r>
              <a:rPr lang="fr-BE" sz="1400" dirty="0">
                <a:ea typeface="Times New Roman" pitchFamily="18" charset="0"/>
              </a:rPr>
              <a:t> per </a:t>
            </a:r>
            <a:r>
              <a:rPr lang="fr-BE" sz="1400" dirty="0" err="1">
                <a:ea typeface="Times New Roman" pitchFamily="18" charset="0"/>
              </a:rPr>
              <a:t>department</a:t>
            </a: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  <a:p>
            <a:pPr marL="177800" indent="-177800">
              <a:buFontTx/>
              <a:buChar char="•"/>
            </a:pP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# </a:t>
            </a:r>
            <a:r>
              <a:rPr lang="fr-BE" sz="1400" dirty="0" err="1">
                <a:ea typeface="Times New Roman" pitchFamily="18" charset="0"/>
              </a:rPr>
              <a:t>recommentations</a:t>
            </a:r>
            <a:r>
              <a:rPr lang="fr-BE" sz="1400" dirty="0">
                <a:ea typeface="Times New Roman" pitchFamily="18" charset="0"/>
              </a:rPr>
              <a:t> (audit / </a:t>
            </a:r>
            <a:r>
              <a:rPr lang="fr-BE" sz="1400" dirty="0" err="1">
                <a:ea typeface="Times New Roman" pitchFamily="18" charset="0"/>
              </a:rPr>
              <a:t>regulators</a:t>
            </a:r>
            <a:r>
              <a:rPr lang="fr-BE" sz="1400" dirty="0">
                <a:ea typeface="Times New Roman" pitchFamily="18" charset="0"/>
              </a:rPr>
              <a:t>) </a:t>
            </a:r>
            <a:r>
              <a:rPr lang="fr-BE" sz="1400" dirty="0" err="1">
                <a:ea typeface="Times New Roman" pitchFamily="18" charset="0"/>
              </a:rPr>
              <a:t>closed</a:t>
            </a:r>
            <a:r>
              <a:rPr lang="fr-BE" sz="1400" dirty="0">
                <a:ea typeface="Times New Roman" pitchFamily="18" charset="0"/>
              </a:rPr>
              <a:t> / to close by </a:t>
            </a:r>
            <a:r>
              <a:rPr lang="fr-BE" sz="1400" dirty="0" err="1">
                <a:ea typeface="Times New Roman" pitchFamily="18" charset="0"/>
              </a:rPr>
              <a:t>year</a:t>
            </a:r>
            <a:r>
              <a:rPr lang="fr-BE" sz="1400" dirty="0">
                <a:ea typeface="Times New Roman" pitchFamily="18" charset="0"/>
              </a:rPr>
              <a:t> end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# applications for </a:t>
            </a:r>
            <a:r>
              <a:rPr lang="fr-BE" sz="1400" dirty="0" err="1">
                <a:ea typeface="Times New Roman" pitchFamily="18" charset="0"/>
              </a:rPr>
              <a:t>which</a:t>
            </a:r>
            <a:r>
              <a:rPr lang="fr-BE" sz="1400" dirty="0">
                <a:ea typeface="Times New Roman" pitchFamily="18" charset="0"/>
              </a:rPr>
              <a:t> </a:t>
            </a:r>
            <a:r>
              <a:rPr lang="fr-BE" sz="1400" dirty="0" err="1">
                <a:ea typeface="Times New Roman" pitchFamily="18" charset="0"/>
              </a:rPr>
              <a:t>Disaster</a:t>
            </a:r>
            <a:r>
              <a:rPr lang="fr-BE" sz="1400" dirty="0">
                <a:ea typeface="Times New Roman" pitchFamily="18" charset="0"/>
              </a:rPr>
              <a:t> </a:t>
            </a:r>
            <a:r>
              <a:rPr lang="fr-BE" sz="1400" dirty="0" err="1">
                <a:ea typeface="Times New Roman" pitchFamily="18" charset="0"/>
              </a:rPr>
              <a:t>Recovery</a:t>
            </a:r>
            <a:r>
              <a:rPr lang="fr-BE" sz="1400" dirty="0">
                <a:ea typeface="Times New Roman" pitchFamily="18" charset="0"/>
              </a:rPr>
              <a:t> </a:t>
            </a:r>
            <a:r>
              <a:rPr lang="fr-BE" sz="1400" dirty="0" err="1">
                <a:ea typeface="Times New Roman" pitchFamily="18" charset="0"/>
              </a:rPr>
              <a:t>exercises</a:t>
            </a:r>
            <a:r>
              <a:rPr lang="fr-BE" sz="1400" dirty="0">
                <a:ea typeface="Times New Roman" pitchFamily="18" charset="0"/>
              </a:rPr>
              <a:t> have been </a:t>
            </a:r>
            <a:r>
              <a:rPr lang="fr-BE" sz="1400" dirty="0" err="1">
                <a:ea typeface="Times New Roman" pitchFamily="18" charset="0"/>
              </a:rPr>
              <a:t>tested</a:t>
            </a:r>
            <a:r>
              <a:rPr lang="fr-BE" sz="1400" dirty="0">
                <a:ea typeface="Times New Roman" pitchFamily="18" charset="0"/>
              </a:rPr>
              <a:t> 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  <a:p>
            <a:pPr marL="177800" indent="-177800">
              <a:buFontTx/>
              <a:buChar char="•"/>
            </a:pPr>
            <a:endParaRPr lang="fr-BE" sz="1400" dirty="0">
              <a:ea typeface="Times New Roman" pitchFamily="18" charset="0"/>
            </a:endParaRP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Evolution of </a:t>
            </a:r>
            <a:r>
              <a:rPr lang="fr-BE" sz="1400" dirty="0" err="1">
                <a:ea typeface="Times New Roman" pitchFamily="18" charset="0"/>
              </a:rPr>
              <a:t>absenteeism</a:t>
            </a:r>
            <a:r>
              <a:rPr lang="fr-BE" sz="1400" dirty="0">
                <a:ea typeface="Times New Roman" pitchFamily="18" charset="0"/>
              </a:rPr>
              <a:t> per </a:t>
            </a:r>
            <a:r>
              <a:rPr lang="fr-BE" sz="1400" dirty="0" err="1">
                <a:ea typeface="Times New Roman" pitchFamily="18" charset="0"/>
              </a:rPr>
              <a:t>department</a:t>
            </a:r>
            <a:r>
              <a:rPr lang="fr-BE" sz="1400" dirty="0">
                <a:ea typeface="Times New Roman" pitchFamily="18" charset="0"/>
              </a:rPr>
              <a:t> (# </a:t>
            </a:r>
            <a:r>
              <a:rPr lang="fr-BE" sz="1400" dirty="0" err="1">
                <a:ea typeface="Times New Roman" pitchFamily="18" charset="0"/>
              </a:rPr>
              <a:t>days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People Motivation </a:t>
            </a:r>
            <a:r>
              <a:rPr lang="fr-BE" sz="1400" dirty="0" err="1">
                <a:ea typeface="Times New Roman" pitchFamily="18" charset="0"/>
              </a:rPr>
              <a:t>Barometer</a:t>
            </a:r>
            <a:r>
              <a:rPr lang="fr-BE" sz="1400" dirty="0">
                <a:ea typeface="Times New Roman" pitchFamily="18" charset="0"/>
              </a:rPr>
              <a:t> (scores/</a:t>
            </a:r>
            <a:r>
              <a:rPr lang="fr-BE" sz="1400" dirty="0" err="1">
                <a:ea typeface="Times New Roman" pitchFamily="18" charset="0"/>
              </a:rPr>
              <a:t>category</a:t>
            </a:r>
            <a:r>
              <a:rPr lang="fr-BE" sz="1400" dirty="0">
                <a:ea typeface="Times New Roman" pitchFamily="18" charset="0"/>
              </a:rPr>
              <a:t>)</a:t>
            </a:r>
          </a:p>
          <a:p>
            <a:pPr marL="177800" indent="-177800">
              <a:buFontTx/>
              <a:buChar char="•"/>
            </a:pPr>
            <a:r>
              <a:rPr lang="fr-BE" sz="1400" dirty="0">
                <a:ea typeface="Times New Roman" pitchFamily="18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520" y="5877272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People</a:t>
            </a:r>
            <a:endParaRPr lang="en-GB" sz="2400" dirty="0"/>
          </a:p>
        </p:txBody>
      </p:sp>
      <p:sp>
        <p:nvSpPr>
          <p:cNvPr id="11" name="Rectangle 10"/>
          <p:cNvSpPr/>
          <p:nvPr/>
        </p:nvSpPr>
        <p:spPr>
          <a:xfrm>
            <a:off x="251520" y="5013176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/>
              <a:t>Risks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251520" y="2276872"/>
            <a:ext cx="1927225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/>
              <a:t>Op. Quality</a:t>
            </a:r>
            <a:endParaRPr lang="en-GB" sz="24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91680" y="2060848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91680" y="2996952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91680" y="4005064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91680" y="4869160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91680" y="5733256"/>
            <a:ext cx="69847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1632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49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484784"/>
            <a:ext cx="8229922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dashboard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worth</a:t>
            </a:r>
            <a:r>
              <a:rPr lang="fr-BE" dirty="0"/>
              <a:t> </a:t>
            </a:r>
            <a:r>
              <a:rPr lang="fr-BE" b="1" dirty="0"/>
              <a:t>the actions </a:t>
            </a:r>
            <a:r>
              <a:rPr lang="fr-BE" b="1" dirty="0" err="1"/>
              <a:t>it</a:t>
            </a:r>
            <a:r>
              <a:rPr lang="fr-BE" b="1" dirty="0"/>
              <a:t> </a:t>
            </a:r>
            <a:r>
              <a:rPr lang="fr-BE" b="1" dirty="0" err="1"/>
              <a:t>enables</a:t>
            </a:r>
            <a:endParaRPr lang="fr-B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To </a:t>
            </a:r>
            <a:r>
              <a:rPr lang="fr-BE" dirty="0" err="1"/>
              <a:t>enable</a:t>
            </a:r>
            <a:r>
              <a:rPr lang="fr-BE" dirty="0"/>
              <a:t> actions, </a:t>
            </a:r>
            <a:r>
              <a:rPr lang="fr-BE" dirty="0" err="1"/>
              <a:t>dashboards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‘</a:t>
            </a:r>
            <a:r>
              <a:rPr lang="fr-BE" b="1" dirty="0"/>
              <a:t>public’ and </a:t>
            </a:r>
            <a:r>
              <a:rPr lang="fr-BE" b="1" dirty="0" err="1"/>
              <a:t>subject</a:t>
            </a:r>
            <a:r>
              <a:rPr lang="fr-BE" b="1" dirty="0"/>
              <a:t> to discussions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teams in charge (all </a:t>
            </a:r>
            <a:r>
              <a:rPr lang="fr-BE" dirty="0" err="1"/>
              <a:t>stakeholders</a:t>
            </a:r>
            <a:r>
              <a:rPr lang="fr-B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b="1" dirty="0"/>
              <a:t>Corrective actions</a:t>
            </a:r>
            <a:r>
              <a:rPr lang="fr-BE" dirty="0"/>
              <a:t> to </a:t>
            </a:r>
            <a:r>
              <a:rPr lang="fr-BE" dirty="0" err="1"/>
              <a:t>achieve</a:t>
            </a:r>
            <a:r>
              <a:rPr lang="fr-BE" dirty="0"/>
              <a:t> </a:t>
            </a:r>
            <a:r>
              <a:rPr lang="fr-BE" dirty="0" err="1"/>
              <a:t>targets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registered</a:t>
            </a:r>
            <a:r>
              <a:rPr lang="fr-BE" dirty="0"/>
              <a:t> and </a:t>
            </a:r>
            <a:r>
              <a:rPr lang="fr-BE" dirty="0" err="1"/>
              <a:t>reviewed</a:t>
            </a:r>
            <a:r>
              <a:rPr lang="fr-BE" dirty="0"/>
              <a:t> in the </a:t>
            </a:r>
            <a:r>
              <a:rPr lang="fr-BE" dirty="0" err="1"/>
              <a:t>next</a:t>
            </a:r>
            <a:r>
              <a:rPr lang="fr-BE" dirty="0"/>
              <a:t> team discussion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err="1"/>
              <a:t>Try</a:t>
            </a:r>
            <a:r>
              <a:rPr lang="fr-BE" dirty="0"/>
              <a:t> </a:t>
            </a:r>
            <a:r>
              <a:rPr lang="fr-BE" dirty="0" err="1"/>
              <a:t>weekly</a:t>
            </a:r>
            <a:r>
              <a:rPr lang="fr-BE" dirty="0"/>
              <a:t> or </a:t>
            </a:r>
            <a:r>
              <a:rPr lang="fr-BE" dirty="0" err="1"/>
              <a:t>daily</a:t>
            </a:r>
            <a:r>
              <a:rPr lang="fr-BE" dirty="0"/>
              <a:t> ‘</a:t>
            </a:r>
            <a:r>
              <a:rPr lang="fr-BE" b="1" dirty="0"/>
              <a:t>Stand Up Cockpit Meetings</a:t>
            </a:r>
            <a:r>
              <a:rPr lang="fr-BE" dirty="0"/>
              <a:t>’</a:t>
            </a:r>
          </a:p>
          <a:p>
            <a:pPr marL="273050"/>
            <a:r>
              <a:rPr lang="fr-BE" dirty="0"/>
              <a:t>(</a:t>
            </a:r>
            <a:r>
              <a:rPr lang="fr-BE" dirty="0" err="1"/>
              <a:t>works</a:t>
            </a:r>
            <a:r>
              <a:rPr lang="fr-BE" dirty="0"/>
              <a:t> </a:t>
            </a:r>
            <a:r>
              <a:rPr lang="fr-BE" dirty="0" err="1"/>
              <a:t>well</a:t>
            </a:r>
            <a:r>
              <a:rPr lang="fr-BE" dirty="0"/>
              <a:t> in </a:t>
            </a:r>
            <a:r>
              <a:rPr lang="fr-BE" dirty="0" err="1"/>
              <a:t>Scrum</a:t>
            </a:r>
            <a:r>
              <a:rPr lang="fr-BE" dirty="0"/>
              <a:t> practice ….)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0550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Cockpit </a:t>
            </a:r>
            <a:r>
              <a:rPr lang="fr-BE" altLang="en-US" sz="2800" b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View</a:t>
            </a:r>
            <a:endParaRPr lang="fr-BE" altLang="en-US" sz="2800" b="1" dirty="0">
              <a:solidFill>
                <a:srgbClr val="777777"/>
              </a:solidFill>
              <a:latin typeface="+mj-lt"/>
              <a:cs typeface="Arial" pitchFamily="34" charset="0"/>
            </a:endParaRPr>
          </a:p>
          <a:p>
            <a:pPr eaLnBrk="1" hangingPunct="1">
              <a:defRPr/>
            </a:pP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Step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4: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Communicate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/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Discuss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/ </a:t>
            </a:r>
            <a:r>
              <a:rPr lang="fr-BE" altLang="en-US" sz="28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Act</a:t>
            </a:r>
            <a:r>
              <a:rPr lang="fr-BE" altLang="en-US" sz="28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7944" y="4183920"/>
            <a:ext cx="4752528" cy="1477328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r"/>
            <a:r>
              <a:rPr lang="nl-BE" b="1" i="1" dirty="0">
                <a:solidFill>
                  <a:srgbClr val="FFC000"/>
                </a:solidFill>
                <a:latin typeface="+mn-lt"/>
              </a:rPr>
              <a:t>  “Cockpit meetings are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regular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meetings to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systematically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and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continuously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improve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performance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towards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objectives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and to make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sure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that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tasks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and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deliveries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run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according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 to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agreed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BE" b="1" i="1" dirty="0" err="1">
                <a:solidFill>
                  <a:srgbClr val="FFC000"/>
                </a:solidFill>
                <a:latin typeface="+mn-lt"/>
              </a:rPr>
              <a:t>schedule</a:t>
            </a:r>
            <a:r>
              <a:rPr lang="nl-BE" b="1" i="1" dirty="0">
                <a:solidFill>
                  <a:srgbClr val="FFC000"/>
                </a:solidFill>
                <a:latin typeface="+mn-lt"/>
              </a:rPr>
              <a:t>”</a:t>
            </a:r>
            <a:endParaRPr lang="en-US" b="1" i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342" y="5495166"/>
            <a:ext cx="4752528" cy="923330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r"/>
            <a:r>
              <a:rPr lang="nl-BE" b="1" i="1" dirty="0">
                <a:solidFill>
                  <a:srgbClr val="FFC000"/>
                </a:solidFill>
                <a:latin typeface="+mn-lt"/>
                <a:cs typeface="Arial" panose="020B0604020202020204" pitchFamily="34" charset="0"/>
              </a:rPr>
              <a:t>  “</a:t>
            </a:r>
            <a:r>
              <a:rPr lang="en-US" b="1" i="1" dirty="0">
                <a:solidFill>
                  <a:srgbClr val="FFC000"/>
                </a:solidFill>
                <a:latin typeface="+mn-lt"/>
                <a:cs typeface="Arial" panose="020B0604020202020204" pitchFamily="34" charset="0"/>
              </a:rPr>
              <a:t>Cockpit meetings at team level create a PACT between the manager and his team, a system that enables delegation and trust</a:t>
            </a:r>
            <a:r>
              <a:rPr lang="nl-BE" b="1" i="1" dirty="0">
                <a:solidFill>
                  <a:srgbClr val="FFC000"/>
                </a:solidFill>
                <a:latin typeface="+mn-lt"/>
                <a:cs typeface="Arial" panose="020B0604020202020204" pitchFamily="34" charset="0"/>
              </a:rPr>
              <a:t>”</a:t>
            </a:r>
            <a:endParaRPr lang="en-US" b="1" i="1" dirty="0">
              <a:solidFill>
                <a:srgbClr val="FFC0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16216" y="419613"/>
            <a:ext cx="1981376" cy="138499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fr-BE" sz="1400" dirty="0"/>
              <a:t>Dashboard </a:t>
            </a:r>
          </a:p>
          <a:p>
            <a:r>
              <a:rPr lang="fr-BE" sz="1400" dirty="0"/>
              <a:t>=/= </a:t>
            </a:r>
            <a:r>
              <a:rPr lang="fr-BE" sz="1400" dirty="0" err="1"/>
              <a:t>Indicators</a:t>
            </a:r>
            <a:endParaRPr lang="fr-BE" sz="1400" dirty="0"/>
          </a:p>
          <a:p>
            <a:r>
              <a:rPr lang="fr-BE" sz="1400" dirty="0"/>
              <a:t>= </a:t>
            </a:r>
          </a:p>
          <a:p>
            <a:pPr marL="285750" indent="-285750">
              <a:buFontTx/>
              <a:buChar char="-"/>
            </a:pPr>
            <a:r>
              <a:rPr lang="fr-BE" sz="1400" dirty="0" err="1"/>
              <a:t>Indicators</a:t>
            </a:r>
            <a:r>
              <a:rPr lang="fr-BE" sz="1400" dirty="0"/>
              <a:t> (figures)</a:t>
            </a:r>
          </a:p>
          <a:p>
            <a:r>
              <a:rPr lang="fr-BE" sz="1400" dirty="0"/>
              <a:t>+    Macro Action Plan</a:t>
            </a:r>
          </a:p>
          <a:p>
            <a:r>
              <a:rPr lang="fr-BE" sz="1400" dirty="0"/>
              <a:t>+    Issue </a:t>
            </a:r>
            <a:r>
              <a:rPr lang="fr-BE" sz="1400" dirty="0" err="1"/>
              <a:t>board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17312151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972616" y="548482"/>
            <a:ext cx="7631832" cy="576262"/>
          </a:xfrm>
        </p:spPr>
        <p:txBody>
          <a:bodyPr/>
          <a:lstStyle/>
          <a:p>
            <a:pPr algn="l"/>
            <a:r>
              <a:rPr lang="nl-BE" altLang="fr-FR" sz="2800" dirty="0"/>
              <a:t>IT Value</a:t>
            </a:r>
            <a:br>
              <a:rPr lang="nl-BE" altLang="fr-FR" sz="2800" dirty="0"/>
            </a:br>
            <a:r>
              <a:rPr lang="nl-BE" altLang="fr-FR" sz="2400" i="1" dirty="0"/>
              <a:t>- Value …. What value ? -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388" y="1523702"/>
            <a:ext cx="8785225" cy="5073650"/>
          </a:xfrm>
        </p:spPr>
        <p:txBody>
          <a:bodyPr/>
          <a:lstStyle/>
          <a:p>
            <a:r>
              <a:rPr lang="en-US" altLang="en-US" sz="2400" dirty="0"/>
              <a:t>“Ultimately, </a:t>
            </a:r>
            <a:r>
              <a:rPr lang="en-US" altLang="en-US" sz="2400" b="1" dirty="0"/>
              <a:t>IT only has value if it has value to the business</a:t>
            </a:r>
            <a:r>
              <a:rPr lang="en-US" altLang="en-US" sz="2400" dirty="0"/>
              <a:t>. But demonstrating that value to business leaders to have meaningful conversation about what IT actually achieves has historically been a dark art”</a:t>
            </a:r>
          </a:p>
          <a:p>
            <a:endParaRPr lang="en-US" altLang="en-US" sz="2400" dirty="0"/>
          </a:p>
          <a:p>
            <a:r>
              <a:rPr lang="en-US" altLang="en-US" sz="2400" dirty="0"/>
              <a:t>“</a:t>
            </a:r>
            <a:r>
              <a:rPr lang="en-US" altLang="en-US" sz="2400" b="1" dirty="0"/>
              <a:t>Many Business managers don’t understand IT costs</a:t>
            </a:r>
            <a:r>
              <a:rPr lang="en-US" altLang="en-US" sz="2400" dirty="0"/>
              <a:t>, but explaining them can help forge true partnership between IT and the Business”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8388350" y="6597650"/>
            <a:ext cx="684213" cy="188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31038D1A-5D01-4D47-86E5-0025F1826DD4}" type="slidenum">
              <a:rPr lang="fr-BE" altLang="fr-FR" sz="1200" smtClean="0">
                <a:solidFill>
                  <a:srgbClr val="595959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5</a:t>
            </a:fld>
            <a:endParaRPr lang="fr-BE" altLang="fr-FR"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6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0590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Connecting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to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Strategy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and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linked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down to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assets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3685"/>
            <a:ext cx="8766590" cy="51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46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7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 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Avoiding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the ‘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disconnect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’ 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3685"/>
            <a:ext cx="8766590" cy="5113667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2555776" y="2564904"/>
            <a:ext cx="3888432" cy="2448272"/>
          </a:xfrm>
          <a:prstGeom prst="clou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Filtered information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Selective hearing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Wishful thinking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Fear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Emotional overinvestment</a:t>
            </a:r>
          </a:p>
          <a:p>
            <a:pPr algn="ctr"/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Unrealistic expectations</a:t>
            </a:r>
          </a:p>
        </p:txBody>
      </p:sp>
    </p:spTree>
    <p:extLst>
      <p:ext uri="{BB962C8B-B14F-4D97-AF65-F5344CB8AC3E}">
        <p14:creationId xmlns:p14="http://schemas.microsoft.com/office/powerpoint/2010/main" val="10446328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8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22598" y="404813"/>
            <a:ext cx="844594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Setting up the right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framework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94" y="1340768"/>
            <a:ext cx="7457490" cy="50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2481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0" hangingPunct="0">
              <a:spcBef>
                <a:spcPct val="0"/>
              </a:spcBef>
              <a:buFontTx/>
              <a:buNone/>
            </a:pPr>
            <a:fld id="{AA71E819-1CFF-4507-8E41-9B871D2D0D61}" type="slidenum">
              <a:rPr lang="fr-BE" altLang="fr-FR" sz="1200" smtClean="0">
                <a:solidFill>
                  <a:srgbClr val="595959"/>
                </a:solidFill>
              </a:rPr>
              <a:pPr algn="l" eaLnBrk="0" hangingPunct="0">
                <a:spcBef>
                  <a:spcPct val="0"/>
                </a:spcBef>
                <a:buFontTx/>
                <a:buNone/>
              </a:pPr>
              <a:t>9</a:t>
            </a:fld>
            <a:endParaRPr lang="fr-BE" altLang="fr-FR" sz="1200">
              <a:solidFill>
                <a:srgbClr val="59595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1484784"/>
            <a:ext cx="82299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/>
              <a:t>??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50590" y="404813"/>
            <a:ext cx="7725866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altLang="en-US" sz="2800" b="1" dirty="0">
                <a:solidFill>
                  <a:srgbClr val="777777"/>
                </a:solidFill>
                <a:latin typeface="+mj-lt"/>
                <a:cs typeface="Arial" pitchFamily="34" charset="0"/>
              </a:rPr>
              <a:t>IT Value</a:t>
            </a:r>
          </a:p>
          <a:p>
            <a:pPr eaLnBrk="1" hangingPunct="1">
              <a:defRPr/>
            </a:pP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- And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deploying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the right </a:t>
            </a:r>
            <a:r>
              <a:rPr lang="fr-BE" altLang="en-US" sz="2400" b="1" i="1" dirty="0" err="1">
                <a:solidFill>
                  <a:srgbClr val="777777"/>
                </a:solidFill>
                <a:latin typeface="+mj-lt"/>
                <a:cs typeface="Arial" pitchFamily="34" charset="0"/>
              </a:rPr>
              <a:t>governance</a:t>
            </a:r>
            <a:r>
              <a:rPr lang="fr-BE" altLang="en-US" sz="2400" b="1" i="1" dirty="0">
                <a:solidFill>
                  <a:srgbClr val="777777"/>
                </a:solidFill>
                <a:latin typeface="+mj-lt"/>
                <a:cs typeface="Arial" pitchFamily="34" charset="0"/>
              </a:rPr>
              <a:t> -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430"/>
            <a:ext cx="8316416" cy="52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716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4498</TotalTime>
  <Words>2273</Words>
  <Application>Microsoft Office PowerPoint</Application>
  <PresentationFormat>On-screen Show (4:3)</PresentationFormat>
  <Paragraphs>600</Paragraphs>
  <Slides>49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Copperplate Gothic Light</vt:lpstr>
      <vt:lpstr>Futura Bk</vt:lpstr>
      <vt:lpstr>Symbol</vt:lpstr>
      <vt:lpstr>Times New Roman</vt:lpstr>
      <vt:lpstr>Office Theme</vt:lpstr>
      <vt:lpstr>GEST483 IT Governance  - IT Value Management - </vt:lpstr>
      <vt:lpstr>PowerPoint Presentation</vt:lpstr>
      <vt:lpstr>PowerPoint Presentation</vt:lpstr>
      <vt:lpstr>PowerPoint Presentation</vt:lpstr>
      <vt:lpstr>IT Value - Value …. What value ? 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costs - Where is the money ? - </vt:lpstr>
      <vt:lpstr>IT costs - Main questions when acquiring resources - </vt:lpstr>
      <vt:lpstr>IT costs - Main questions when maintaining resources 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&amp; charging IT costs - Do you know the costs ? -   </vt:lpstr>
      <vt:lpstr>Modelling &amp; charging IT costs - What is modelling &amp; recharging ? -   </vt:lpstr>
      <vt:lpstr>Modelling &amp; charging IT costs - Costs include various elements -   </vt:lpstr>
      <vt:lpstr>Modelling &amp; charging IT costs - Defining your services and knowing your clients -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Finance every day  Key questions, hot spots &amp; way to address</vt:lpstr>
      <vt:lpstr>Finance every day  Key questions, hot spots &amp; way to address (cont’d)</vt:lpstr>
      <vt:lpstr>Finance every day  Key questions, hot spots &amp; way to address (cont’d)</vt:lpstr>
      <vt:lpstr>PowerPoint Presentation</vt:lpstr>
      <vt:lpstr>PowerPoint Presentation</vt:lpstr>
      <vt:lpstr>PowerPoint Presentation</vt:lpstr>
    </vt:vector>
  </TitlesOfParts>
  <Company>OMCR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Frédéric Roos</dc:creator>
  <cp:lastModifiedBy>Georges Ataya</cp:lastModifiedBy>
  <cp:revision>306</cp:revision>
  <cp:lastPrinted>2015-01-26T07:53:56Z</cp:lastPrinted>
  <dcterms:created xsi:type="dcterms:W3CDTF">2010-11-07T18:07:11Z</dcterms:created>
  <dcterms:modified xsi:type="dcterms:W3CDTF">2017-04-19T20:25:17Z</dcterms:modified>
</cp:coreProperties>
</file>